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1"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38" autoAdjust="0"/>
  </p:normalViewPr>
  <p:slideViewPr>
    <p:cSldViewPr snapToGrid="0" snapToObjects="1">
      <p:cViewPr varScale="1">
        <p:scale>
          <a:sx n="55" d="100"/>
          <a:sy n="55" d="100"/>
        </p:scale>
        <p:origin x="-10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s-ES_tradnl" smtClean="0"/>
              <a:t>Clic para editar título</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febrero 9,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febrero 9,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_tradnl" smtClean="0"/>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febrero 9,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a:xfrm>
            <a:off x="685800" y="1600201"/>
            <a:ext cx="7772400" cy="3733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febrero 9,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s-ES_tradnl" smtClean="0"/>
              <a:t>Clic para editar título</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febrero 9,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febrero 9,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‹Nr.›</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febrero 9,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‹Nr.›</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 para editar título</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febrero 9,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febrero 9,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_tradnl" smtClean="0"/>
              <a:t>Clic para editar título</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febrero 9,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‹Nr.›</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_tradnl"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febrero 9,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‹Nr.›</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_tradnl" smtClean="0"/>
              <a:t>Clic para editar título</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_tradnl"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febrero 9, 2020</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‹Nr.›</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imgres?imgurl=x-raw-image:///7e96f244f1d52730a2ad4f4292ee22becb1ea90472ce4b4c4c06b50a0fa46db4&amp;imgrefurl=http://www.travelmatica.com/fgrp/6247/hab%20alimenticios%20BALANCE_ENERG_TICO(7).pdf&amp;docid=5JGNT4N7l5B8NM&amp;tbnid=MCfV8UTyln42WM:&amp;vet=10ahUKEwio7d_A-ZbkAhWsyKYKHcSyADEQMwhaKBMwEw..i&amp;w=269&amp;h=454&amp;client=firefox-b-d&amp;bih=595&amp;biw=1033&amp;q=IM%C3%81GENES%20BALANCE%20ENERG%C3%89TICO&amp;ved=0ahUKEwio7d_A-ZbkAhWsyKYKHcSyADEQMwhaKBMwEw&amp;iact=mrc&amp;uact=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Balance energético</a:t>
            </a:r>
            <a:endParaRPr lang="es-ES" dirty="0"/>
          </a:p>
        </p:txBody>
      </p:sp>
      <p:sp>
        <p:nvSpPr>
          <p:cNvPr id="3" name="Subtítulo 2"/>
          <p:cNvSpPr>
            <a:spLocks noGrp="1"/>
          </p:cNvSpPr>
          <p:nvPr>
            <p:ph type="subTitle" idx="1"/>
          </p:nvPr>
        </p:nvSpPr>
        <p:spPr/>
        <p:txBody>
          <a:bodyPr/>
          <a:lstStyle/>
          <a:p>
            <a:r>
              <a:rPr lang="es-ES" dirty="0" smtClean="0"/>
              <a:t>INGESTA Y GASTO CALÓRICO</a:t>
            </a:r>
          </a:p>
          <a:p>
            <a:endParaRPr lang="es-ES" dirty="0"/>
          </a:p>
        </p:txBody>
      </p:sp>
    </p:spTree>
    <p:extLst>
      <p:ext uri="{BB962C8B-B14F-4D97-AF65-F5344CB8AC3E}">
        <p14:creationId xmlns:p14="http://schemas.microsoft.com/office/powerpoint/2010/main" val="3724000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4. NUTRIENTES.</a:t>
            </a:r>
            <a:endParaRPr lang="es-ES" dirty="0"/>
          </a:p>
        </p:txBody>
      </p:sp>
      <p:pic>
        <p:nvPicPr>
          <p:cNvPr id="4" name="Marcador de contenido 3" descr="MACROS Y MICRONUTRIENTES.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9630" b="-23"/>
          <a:stretch/>
        </p:blipFill>
        <p:spPr>
          <a:xfrm>
            <a:off x="385925" y="1185844"/>
            <a:ext cx="8381025" cy="4847433"/>
          </a:xfrm>
        </p:spPr>
      </p:pic>
    </p:spTree>
    <p:extLst>
      <p:ext uri="{BB962C8B-B14F-4D97-AF65-F5344CB8AC3E}">
        <p14:creationId xmlns:p14="http://schemas.microsoft.com/office/powerpoint/2010/main" val="224991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74637"/>
            <a:ext cx="7772400" cy="1325563"/>
          </a:xfrm>
        </p:spPr>
        <p:txBody>
          <a:bodyPr>
            <a:normAutofit fontScale="90000"/>
          </a:bodyPr>
          <a:lstStyle/>
          <a:p>
            <a:r>
              <a:rPr lang="es-ES_tradnl" dirty="0"/>
              <a:t>1. VALORACIÓN DE LA ALIMENTACIÓN COMO FACTOR DECISIVO EN LA SALUD </a:t>
            </a:r>
            <a:r>
              <a:rPr lang="es-ES_tradnl" dirty="0" smtClean="0"/>
              <a:t>PERSONAL.</a:t>
            </a:r>
            <a:endParaRPr lang="es-ES" dirty="0"/>
          </a:p>
        </p:txBody>
      </p:sp>
      <p:sp>
        <p:nvSpPr>
          <p:cNvPr id="3" name="Marcador de contenido 2"/>
          <p:cNvSpPr>
            <a:spLocks noGrp="1"/>
          </p:cNvSpPr>
          <p:nvPr>
            <p:ph idx="1"/>
          </p:nvPr>
        </p:nvSpPr>
        <p:spPr>
          <a:xfrm>
            <a:off x="685800" y="1600200"/>
            <a:ext cx="7772400" cy="4486069"/>
          </a:xfrm>
        </p:spPr>
        <p:txBody>
          <a:bodyPr/>
          <a:lstStyle/>
          <a:p>
            <a:pPr algn="just"/>
            <a:r>
              <a:rPr lang="es-ES_tradnl" dirty="0" smtClean="0"/>
              <a:t>La </a:t>
            </a:r>
            <a:r>
              <a:rPr lang="es-ES_tradnl" dirty="0"/>
              <a:t>adolescencia es una etapa de la vida marcada por importantes cambios emocionales, sociales y fisiológicos. Sobre estos últimos la alimentación cobra una especial importancia debido a que los requerimientos nutricionales, para hacer frente a estos cambios, son muy elevados y es necesario asegurar un adecuado aporte de energía y nutrientes para evitar situaciones carenciales que puedan ocasionar alteraciones y trastornos de la salud. Hay que tener siempre presente que una dieta sana y equilibrada es la mejor garantía de: </a:t>
            </a:r>
            <a:endParaRPr lang="es-ES_tradnl" dirty="0" smtClean="0"/>
          </a:p>
          <a:p>
            <a:pPr lvl="1" algn="just"/>
            <a:r>
              <a:rPr lang="es-ES_tradnl" dirty="0" smtClean="0"/>
              <a:t>Salud</a:t>
            </a:r>
            <a:r>
              <a:rPr lang="es-ES_tradnl" dirty="0"/>
              <a:t>. </a:t>
            </a:r>
            <a:endParaRPr lang="es-ES_tradnl" dirty="0" smtClean="0"/>
          </a:p>
          <a:p>
            <a:pPr lvl="1" algn="just"/>
            <a:r>
              <a:rPr lang="es-ES_tradnl" dirty="0" smtClean="0"/>
              <a:t>Mantenimiento </a:t>
            </a:r>
            <a:r>
              <a:rPr lang="es-ES_tradnl" dirty="0"/>
              <a:t>de una buena condición física. </a:t>
            </a:r>
            <a:endParaRPr lang="es-ES_tradnl" dirty="0" smtClean="0"/>
          </a:p>
          <a:p>
            <a:pPr lvl="1" algn="just"/>
            <a:r>
              <a:rPr lang="es-ES_tradnl" dirty="0" smtClean="0"/>
              <a:t>Rendimiento </a:t>
            </a:r>
            <a:r>
              <a:rPr lang="es-ES_tradnl" dirty="0"/>
              <a:t>óptimo en cualquier tipo de actividad. </a:t>
            </a:r>
            <a:endParaRPr lang="es-ES" dirty="0"/>
          </a:p>
        </p:txBody>
      </p:sp>
    </p:spTree>
    <p:extLst>
      <p:ext uri="{BB962C8B-B14F-4D97-AF65-F5344CB8AC3E}">
        <p14:creationId xmlns:p14="http://schemas.microsoft.com/office/powerpoint/2010/main" val="23302651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2. ALIMENTACIÓN Y ACTIVIDAD </a:t>
            </a:r>
            <a:r>
              <a:rPr lang="es-ES_tradnl" dirty="0" smtClean="0"/>
              <a:t>FÍSICA. </a:t>
            </a:r>
            <a:endParaRPr lang="es-ES" dirty="0"/>
          </a:p>
        </p:txBody>
      </p:sp>
      <p:sp>
        <p:nvSpPr>
          <p:cNvPr id="3" name="Marcador de contenido 2"/>
          <p:cNvSpPr>
            <a:spLocks noGrp="1"/>
          </p:cNvSpPr>
          <p:nvPr>
            <p:ph idx="1"/>
          </p:nvPr>
        </p:nvSpPr>
        <p:spPr/>
        <p:txBody>
          <a:bodyPr/>
          <a:lstStyle/>
          <a:p>
            <a:pPr algn="just"/>
            <a:r>
              <a:rPr lang="es-ES_tradnl" dirty="0" smtClean="0"/>
              <a:t>El </a:t>
            </a:r>
            <a:r>
              <a:rPr lang="es-ES_tradnl" dirty="0"/>
              <a:t>balance energético de un individuo se define como la diferencia existente entre la energía ingerida a través de los alimentos y el gasto energético o energía total empleada. </a:t>
            </a:r>
            <a:endParaRPr lang="es-ES_tradnl" dirty="0" smtClean="0"/>
          </a:p>
          <a:p>
            <a:pPr marL="68580" indent="0" algn="just">
              <a:buNone/>
            </a:pPr>
            <a:endParaRPr lang="es-ES_tradnl" dirty="0"/>
          </a:p>
          <a:p>
            <a:endParaRPr lang="sk-SK" dirty="0">
              <a:hlinkClick r:id="rId2"/>
            </a:endParaRPr>
          </a:p>
          <a:p>
            <a:pPr marL="68580" indent="0" algn="just">
              <a:buNone/>
            </a:pPr>
            <a:endParaRPr lang="es-ES_tradnl" dirty="0" smtClean="0"/>
          </a:p>
        </p:txBody>
      </p:sp>
    </p:spTree>
    <p:extLst>
      <p:ext uri="{BB962C8B-B14F-4D97-AF65-F5344CB8AC3E}">
        <p14:creationId xmlns:p14="http://schemas.microsoft.com/office/powerpoint/2010/main" val="984344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2. ALIMENTACIÓN Y ACTIVIDAD </a:t>
            </a:r>
            <a:r>
              <a:rPr lang="es-ES_tradnl" dirty="0" smtClean="0"/>
              <a:t>FÍSICA</a:t>
            </a:r>
            <a:r>
              <a:rPr lang="es-ES_tradnl" dirty="0"/>
              <a:t>.</a:t>
            </a:r>
            <a:endParaRPr lang="es-ES" dirty="0"/>
          </a:p>
        </p:txBody>
      </p:sp>
      <p:sp>
        <p:nvSpPr>
          <p:cNvPr id="3" name="Marcador de contenido 2"/>
          <p:cNvSpPr>
            <a:spLocks noGrp="1"/>
          </p:cNvSpPr>
          <p:nvPr>
            <p:ph idx="1"/>
          </p:nvPr>
        </p:nvSpPr>
        <p:spPr/>
        <p:txBody>
          <a:bodyPr/>
          <a:lstStyle/>
          <a:p>
            <a:pPr algn="just"/>
            <a:r>
              <a:rPr lang="es-ES_tradnl" dirty="0"/>
              <a:t>Tradicionalmente ha sido expresado mediante la siguiente ecuación: </a:t>
            </a:r>
            <a:endParaRPr lang="es-ES_tradnl" dirty="0" smtClean="0"/>
          </a:p>
          <a:p>
            <a:pPr marL="68580" indent="0" algn="just">
              <a:buNone/>
            </a:pPr>
            <a:r>
              <a:rPr lang="es-ES_tradnl" dirty="0" smtClean="0"/>
              <a:t>• </a:t>
            </a:r>
            <a:r>
              <a:rPr lang="es-ES_tradnl" dirty="0"/>
              <a:t>Equilibrio energético: Si la ingesta y el gasto de energía son iguales, se mantiene el equilibrio en cuanto al depósito calórico representado por el peso corporal</a:t>
            </a:r>
            <a:r>
              <a:rPr lang="es-ES_tradnl" dirty="0" smtClean="0"/>
              <a:t>.</a:t>
            </a:r>
          </a:p>
          <a:p>
            <a:pPr marL="68580" indent="0" algn="just">
              <a:buNone/>
            </a:pPr>
            <a:r>
              <a:rPr lang="es-ES_tradnl" dirty="0" smtClean="0"/>
              <a:t> </a:t>
            </a:r>
            <a:r>
              <a:rPr lang="es-ES_tradnl" dirty="0"/>
              <a:t>• Balance energético positivo: Cuando la ingesta de energía es mayor que su gasto, se traduce en un aumento de su peso debido al aumento de tejido adiposo. </a:t>
            </a:r>
            <a:endParaRPr lang="es-ES_tradnl" dirty="0" smtClean="0"/>
          </a:p>
          <a:p>
            <a:pPr marL="68580" indent="0" algn="just">
              <a:buNone/>
            </a:pPr>
            <a:r>
              <a:rPr lang="es-ES_tradnl" dirty="0" smtClean="0"/>
              <a:t>• </a:t>
            </a:r>
            <a:r>
              <a:rPr lang="es-ES_tradnl" dirty="0"/>
              <a:t>Balance energético negativo: Cuando la ingesta de energía es menor que su gasto, se produce una disminución del peso corporal </a:t>
            </a:r>
            <a:endParaRPr lang="es-ES" dirty="0"/>
          </a:p>
        </p:txBody>
      </p:sp>
    </p:spTree>
    <p:extLst>
      <p:ext uri="{BB962C8B-B14F-4D97-AF65-F5344CB8AC3E}">
        <p14:creationId xmlns:p14="http://schemas.microsoft.com/office/powerpoint/2010/main" val="4152746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2. ALIMENTACIÓN Y ACTIVIDAD FÍSICA.</a:t>
            </a:r>
            <a:endParaRPr lang="es-ES" dirty="0"/>
          </a:p>
        </p:txBody>
      </p:sp>
      <p:pic>
        <p:nvPicPr>
          <p:cNvPr id="6" name="Marcador de contenido 5" descr="BALANCE ENERGÉTICO 2.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701" b="1904"/>
          <a:stretch/>
        </p:blipFill>
        <p:spPr>
          <a:xfrm>
            <a:off x="2060118" y="1417638"/>
            <a:ext cx="4932824" cy="4682952"/>
          </a:xfrm>
        </p:spPr>
      </p:pic>
    </p:spTree>
    <p:extLst>
      <p:ext uri="{BB962C8B-B14F-4D97-AF65-F5344CB8AC3E}">
        <p14:creationId xmlns:p14="http://schemas.microsoft.com/office/powerpoint/2010/main" val="2661578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2. ALIMENTACIÓN Y ACTIVIDAD FÍSICA.</a:t>
            </a:r>
            <a:endParaRPr lang="es-ES" dirty="0"/>
          </a:p>
        </p:txBody>
      </p:sp>
      <p:sp>
        <p:nvSpPr>
          <p:cNvPr id="3" name="Marcador de contenido 2"/>
          <p:cNvSpPr>
            <a:spLocks noGrp="1"/>
          </p:cNvSpPr>
          <p:nvPr>
            <p:ph idx="1"/>
          </p:nvPr>
        </p:nvSpPr>
        <p:spPr/>
        <p:txBody>
          <a:bodyPr/>
          <a:lstStyle/>
          <a:p>
            <a:pPr algn="just"/>
            <a:r>
              <a:rPr lang="es-ES_tradnl" dirty="0"/>
              <a:t>La ecuación estática del balance de energía nos permite entender en términos generales la influencia de la ingesta de alimento y el gasto de energía en la variación del peso. Sin embargo, debe entenderse que los seres vivos son organismos muy complejos y que existen otros factores que afectan los componentes del balance energético tales como la influencia genética, el tipo de dieta, hábitos alimenticios, condiciones ambientales y estilo de vida</a:t>
            </a:r>
            <a:r>
              <a:rPr lang="es-ES_tradnl" dirty="0" smtClean="0"/>
              <a:t>.</a:t>
            </a:r>
          </a:p>
        </p:txBody>
      </p:sp>
      <p:pic>
        <p:nvPicPr>
          <p:cNvPr id="4" name="Imagen 3" descr="ECUACIÓN ESTÁTICA BALANCE ENERGÉTI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525" y="3992624"/>
            <a:ext cx="6993366" cy="1556398"/>
          </a:xfrm>
          <a:prstGeom prst="rect">
            <a:avLst/>
          </a:prstGeom>
        </p:spPr>
      </p:pic>
    </p:spTree>
    <p:extLst>
      <p:ext uri="{BB962C8B-B14F-4D97-AF65-F5344CB8AC3E}">
        <p14:creationId xmlns:p14="http://schemas.microsoft.com/office/powerpoint/2010/main" val="1456317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2. ALIMENTACIÓN Y ACTIVIDAD FÍSICA.</a:t>
            </a:r>
            <a:endParaRPr lang="es-ES" dirty="0"/>
          </a:p>
        </p:txBody>
      </p:sp>
      <p:sp>
        <p:nvSpPr>
          <p:cNvPr id="3" name="Marcador de contenido 2"/>
          <p:cNvSpPr>
            <a:spLocks noGrp="1"/>
          </p:cNvSpPr>
          <p:nvPr>
            <p:ph idx="1"/>
          </p:nvPr>
        </p:nvSpPr>
        <p:spPr/>
        <p:txBody>
          <a:bodyPr>
            <a:normAutofit fontScale="85000" lnSpcReduction="10000"/>
          </a:bodyPr>
          <a:lstStyle/>
          <a:p>
            <a:pPr algn="just"/>
            <a:r>
              <a:rPr lang="es-ES_tradnl" dirty="0" smtClean="0"/>
              <a:t>El </a:t>
            </a:r>
            <a:r>
              <a:rPr lang="es-ES_tradnl" dirty="0"/>
              <a:t>índice de masa corporal es un método simple y ampliamente usado para estimar la proporción de grasa corporal. Este es calculado dividiendo el peso del sujeto (en kilogramos) por el cuadrado de su altura (en metros), por lo tanto es expresado en kg / m</a:t>
            </a:r>
            <a:r>
              <a:rPr lang="es-ES_tradnl" dirty="0" smtClean="0"/>
              <a:t>²</a:t>
            </a:r>
            <a:r>
              <a:rPr lang="es-ES_tradnl" dirty="0" smtClean="0"/>
              <a:t>. Ojo,  hay factores individuales que no se tienen en cuenta en dicho c</a:t>
            </a:r>
            <a:r>
              <a:rPr lang="es-ES_tradnl" dirty="0" smtClean="0"/>
              <a:t>álculo.</a:t>
            </a:r>
            <a:endParaRPr lang="es-ES_tradnl" dirty="0" smtClean="0"/>
          </a:p>
          <a:p>
            <a:pPr algn="just"/>
            <a:r>
              <a:rPr lang="es-ES_tradnl" dirty="0" smtClean="0"/>
              <a:t>¿ </a:t>
            </a:r>
            <a:r>
              <a:rPr lang="es-ES_tradnl" dirty="0"/>
              <a:t>Cuál es tu índice de masa </a:t>
            </a:r>
            <a:r>
              <a:rPr lang="es-ES_tradnl" dirty="0" smtClean="0"/>
              <a:t>corporal ?</a:t>
            </a:r>
          </a:p>
          <a:p>
            <a:pPr algn="just"/>
            <a:r>
              <a:rPr lang="es-ES_tradnl" dirty="0"/>
              <a:t>La OMS (Organización Mundial de la Salud) establece una definición comúnmente en uso con los siguientes </a:t>
            </a:r>
            <a:r>
              <a:rPr lang="es-ES_tradnl" dirty="0" smtClean="0"/>
              <a:t>valores:</a:t>
            </a:r>
          </a:p>
          <a:p>
            <a:pPr lvl="1" algn="just"/>
            <a:r>
              <a:rPr lang="es-ES_tradnl" dirty="0" smtClean="0"/>
              <a:t>IMC </a:t>
            </a:r>
            <a:r>
              <a:rPr lang="es-ES_tradnl" dirty="0"/>
              <a:t>menos de 18,5 es por debajo del peso normal. </a:t>
            </a:r>
          </a:p>
          <a:p>
            <a:pPr lvl="1" algn="just"/>
            <a:r>
              <a:rPr lang="es-ES_tradnl" dirty="0" smtClean="0"/>
              <a:t>IMC </a:t>
            </a:r>
            <a:r>
              <a:rPr lang="es-ES_tradnl" dirty="0"/>
              <a:t>de 18,5-24,9 es peso </a:t>
            </a:r>
            <a:r>
              <a:rPr lang="es-ES_tradnl" dirty="0" smtClean="0"/>
              <a:t>normal.</a:t>
            </a:r>
          </a:p>
          <a:p>
            <a:pPr lvl="1" algn="just"/>
            <a:r>
              <a:rPr lang="es-ES_tradnl" dirty="0" smtClean="0"/>
              <a:t>IMC </a:t>
            </a:r>
            <a:r>
              <a:rPr lang="es-ES_tradnl" dirty="0"/>
              <a:t>de 25,0-29,9 es </a:t>
            </a:r>
            <a:r>
              <a:rPr lang="es-ES_tradnl" dirty="0" smtClean="0"/>
              <a:t>sobrepeso.</a:t>
            </a:r>
          </a:p>
          <a:p>
            <a:pPr lvl="1" algn="just"/>
            <a:r>
              <a:rPr lang="es-ES_tradnl" dirty="0" smtClean="0"/>
              <a:t>IMC </a:t>
            </a:r>
            <a:r>
              <a:rPr lang="es-ES_tradnl" dirty="0"/>
              <a:t>de 30,0-34,9 es obesidad clase I</a:t>
            </a:r>
            <a:r>
              <a:rPr lang="es-ES_tradnl" dirty="0" smtClean="0"/>
              <a:t>.</a:t>
            </a:r>
          </a:p>
          <a:p>
            <a:pPr lvl="1" algn="just"/>
            <a:r>
              <a:rPr lang="es-ES_tradnl" dirty="0" smtClean="0"/>
              <a:t>IMC </a:t>
            </a:r>
            <a:r>
              <a:rPr lang="es-ES_tradnl" dirty="0"/>
              <a:t>de 35,0-39,9 es obesidad clase II</a:t>
            </a:r>
            <a:r>
              <a:rPr lang="es-ES_tradnl" dirty="0" smtClean="0"/>
              <a:t>.</a:t>
            </a:r>
          </a:p>
          <a:p>
            <a:pPr lvl="1" algn="just"/>
            <a:r>
              <a:rPr lang="es-ES_tradnl" dirty="0" smtClean="0"/>
              <a:t>IMC </a:t>
            </a:r>
            <a:r>
              <a:rPr lang="es-ES_tradnl" dirty="0"/>
              <a:t>de 40,0 o mayor es obesidad clase III, severa (o mórbida). </a:t>
            </a:r>
            <a:endParaRPr lang="es-ES" dirty="0"/>
          </a:p>
        </p:txBody>
      </p:sp>
    </p:spTree>
    <p:extLst>
      <p:ext uri="{BB962C8B-B14F-4D97-AF65-F5344CB8AC3E}">
        <p14:creationId xmlns:p14="http://schemas.microsoft.com/office/powerpoint/2010/main" val="36712453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3. DIETA CARDIOSALUDABLE.</a:t>
            </a:r>
            <a:endParaRPr lang="es-ES" dirty="0"/>
          </a:p>
        </p:txBody>
      </p:sp>
      <p:sp>
        <p:nvSpPr>
          <p:cNvPr id="3" name="Marcador de contenido 2"/>
          <p:cNvSpPr>
            <a:spLocks noGrp="1"/>
          </p:cNvSpPr>
          <p:nvPr>
            <p:ph idx="1"/>
          </p:nvPr>
        </p:nvSpPr>
        <p:spPr/>
        <p:txBody>
          <a:bodyPr/>
          <a:lstStyle/>
          <a:p>
            <a:pPr algn="just"/>
            <a:r>
              <a:rPr lang="es-ES_tradnl" dirty="0" smtClean="0"/>
              <a:t>Los </a:t>
            </a:r>
            <a:r>
              <a:rPr lang="es-ES_tradnl" dirty="0"/>
              <a:t>mayores factores de riesgo cardiovascular son la hipertensión, la hipercolesterolemia (colesterol elevado en sangre), el tabaquismo, la obesidad, la diabetes y el sedentarismo Una dieta </a:t>
            </a:r>
            <a:r>
              <a:rPr lang="es-ES_tradnl" dirty="0" err="1"/>
              <a:t>cardiosaludable</a:t>
            </a:r>
            <a:r>
              <a:rPr lang="es-ES_tradnl" dirty="0"/>
              <a:t> es aquella que protege la salud del corazón y previene la aparición de enfermedades </a:t>
            </a:r>
            <a:r>
              <a:rPr lang="es-ES_tradnl" dirty="0" err="1" smtClean="0"/>
              <a:t>cardiosaludables</a:t>
            </a:r>
            <a:r>
              <a:rPr lang="es-ES_tradnl" dirty="0" smtClean="0"/>
              <a:t>.</a:t>
            </a:r>
          </a:p>
          <a:p>
            <a:pPr algn="just"/>
            <a:endParaRPr lang="es-ES" dirty="0"/>
          </a:p>
        </p:txBody>
      </p:sp>
    </p:spTree>
    <p:extLst>
      <p:ext uri="{BB962C8B-B14F-4D97-AF65-F5344CB8AC3E}">
        <p14:creationId xmlns:p14="http://schemas.microsoft.com/office/powerpoint/2010/main" val="30590732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PLATO SALUDABLE.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t="-653" b="-1212"/>
          <a:stretch/>
        </p:blipFill>
        <p:spPr>
          <a:xfrm>
            <a:off x="685800" y="388106"/>
            <a:ext cx="7772400" cy="6192046"/>
          </a:xfrm>
        </p:spPr>
      </p:pic>
    </p:spTree>
    <p:extLst>
      <p:ext uri="{BB962C8B-B14F-4D97-AF65-F5344CB8AC3E}">
        <p14:creationId xmlns:p14="http://schemas.microsoft.com/office/powerpoint/2010/main" val="40119418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p urbano">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Pop urbano.thmx</Template>
  <TotalTime>78</TotalTime>
  <Words>582</Words>
  <Application>Microsoft Macintosh PowerPoint</Application>
  <PresentationFormat>Presentación en pantalla (4:3)</PresentationFormat>
  <Paragraphs>31</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Pop urbano</vt:lpstr>
      <vt:lpstr>Balance energético</vt:lpstr>
      <vt:lpstr>1. VALORACIÓN DE LA ALIMENTACIÓN COMO FACTOR DECISIVO EN LA SALUD PERSONAL.</vt:lpstr>
      <vt:lpstr>2. ALIMENTACIÓN Y ACTIVIDAD FÍSICA. </vt:lpstr>
      <vt:lpstr>2. ALIMENTACIÓN Y ACTIVIDAD FÍSICA.</vt:lpstr>
      <vt:lpstr>2. ALIMENTACIÓN Y ACTIVIDAD FÍSICA.</vt:lpstr>
      <vt:lpstr>2. ALIMENTACIÓN Y ACTIVIDAD FÍSICA.</vt:lpstr>
      <vt:lpstr>2. ALIMENTACIÓN Y ACTIVIDAD FÍSICA.</vt:lpstr>
      <vt:lpstr>3. DIETA CARDIOSALUDABLE.</vt:lpstr>
      <vt:lpstr>Presentación de PowerPoint</vt:lpstr>
      <vt:lpstr>4. NUTRIENTES.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 energético</dc:title>
  <dc:creator>Pac ma</dc:creator>
  <cp:lastModifiedBy>Pac ma</cp:lastModifiedBy>
  <cp:revision>13</cp:revision>
  <dcterms:created xsi:type="dcterms:W3CDTF">2019-08-22T16:49:14Z</dcterms:created>
  <dcterms:modified xsi:type="dcterms:W3CDTF">2020-02-09T19:52:00Z</dcterms:modified>
</cp:coreProperties>
</file>