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08" r:id="rId14"/>
    <p:sldId id="309" r:id="rId15"/>
    <p:sldId id="307" r:id="rId16"/>
    <p:sldId id="274" r:id="rId17"/>
    <p:sldId id="310" r:id="rId18"/>
    <p:sldId id="311" r:id="rId19"/>
    <p:sldId id="305" r:id="rId20"/>
    <p:sldId id="306" r:id="rId2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ED2563"/>
    <a:srgbClr val="191EF9"/>
    <a:srgbClr val="F89708"/>
    <a:srgbClr val="3BB2D7"/>
    <a:srgbClr val="3224EE"/>
    <a:srgbClr val="B02FE3"/>
    <a:srgbClr val="E32FB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84D913-FEBD-4FDB-85C9-58764DEE3027}" type="datetimeFigureOut">
              <a:rPr lang="es-ES" smtClean="0"/>
              <a:pPr/>
              <a:t>26/04/2015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91D1FB-8BC6-42CB-8792-188F89D5944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1D1FB-8BC6-42CB-8792-188F89D59443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1D1FB-8BC6-42CB-8792-188F89D59443}" type="slidenum">
              <a:rPr lang="es-ES" smtClean="0"/>
              <a:pPr/>
              <a:t>10</a:t>
            </a:fld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1D1FB-8BC6-42CB-8792-188F89D59443}" type="slidenum">
              <a:rPr lang="es-ES" smtClean="0"/>
              <a:pPr/>
              <a:t>11</a:t>
            </a:fld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1D1FB-8BC6-42CB-8792-188F89D59443}" type="slidenum">
              <a:rPr lang="es-ES" smtClean="0"/>
              <a:pPr/>
              <a:t>12</a:t>
            </a:fld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1D1FB-8BC6-42CB-8792-188F89D59443}" type="slidenum">
              <a:rPr lang="es-ES" smtClean="0"/>
              <a:pPr/>
              <a:t>16</a:t>
            </a:fld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1D1FB-8BC6-42CB-8792-188F89D59443}" type="slidenum">
              <a:rPr lang="es-ES" smtClean="0"/>
              <a:pPr/>
              <a:t>19</a:t>
            </a:fld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1D1FB-8BC6-42CB-8792-188F89D59443}" type="slidenum">
              <a:rPr lang="es-ES" smtClean="0"/>
              <a:pPr/>
              <a:t>20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1D1FB-8BC6-42CB-8792-188F89D59443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1D1FB-8BC6-42CB-8792-188F89D59443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1D1FB-8BC6-42CB-8792-188F89D59443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1D1FB-8BC6-42CB-8792-188F89D59443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1D1FB-8BC6-42CB-8792-188F89D59443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1D1FB-8BC6-42CB-8792-188F89D59443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1D1FB-8BC6-42CB-8792-188F89D59443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91D1FB-8BC6-42CB-8792-188F89D59443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058-2FA7-4163-916B-D4DB082DA035}" type="datetimeFigureOut">
              <a:rPr lang="es-ES" smtClean="0"/>
              <a:pPr/>
              <a:t>26/04/2015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1F1-9410-47ED-BB8D-B5BEF9408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058-2FA7-4163-916B-D4DB082DA035}" type="datetimeFigureOut">
              <a:rPr lang="es-ES" smtClean="0"/>
              <a:pPr/>
              <a:t>26/04/2015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1F1-9410-47ED-BB8D-B5BEF9408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058-2FA7-4163-916B-D4DB082DA035}" type="datetimeFigureOut">
              <a:rPr lang="es-ES" smtClean="0"/>
              <a:pPr/>
              <a:t>26/04/2015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1F1-9410-47ED-BB8D-B5BEF9408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058-2FA7-4163-916B-D4DB082DA035}" type="datetimeFigureOut">
              <a:rPr lang="es-ES" smtClean="0"/>
              <a:pPr/>
              <a:t>26/04/2015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1F1-9410-47ED-BB8D-B5BEF9408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058-2FA7-4163-916B-D4DB082DA035}" type="datetimeFigureOut">
              <a:rPr lang="es-ES" smtClean="0"/>
              <a:pPr/>
              <a:t>26/04/2015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1F1-9410-47ED-BB8D-B5BEF9408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058-2FA7-4163-916B-D4DB082DA035}" type="datetimeFigureOut">
              <a:rPr lang="es-ES" smtClean="0"/>
              <a:pPr/>
              <a:t>26/04/2015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1F1-9410-47ED-BB8D-B5BEF9408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058-2FA7-4163-916B-D4DB082DA035}" type="datetimeFigureOut">
              <a:rPr lang="es-ES" smtClean="0"/>
              <a:pPr/>
              <a:t>26/04/2015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1F1-9410-47ED-BB8D-B5BEF9408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058-2FA7-4163-916B-D4DB082DA035}" type="datetimeFigureOut">
              <a:rPr lang="es-ES" smtClean="0"/>
              <a:pPr/>
              <a:t>26/04/2015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1F1-9410-47ED-BB8D-B5BEF9408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058-2FA7-4163-916B-D4DB082DA035}" type="datetimeFigureOut">
              <a:rPr lang="es-ES" smtClean="0"/>
              <a:pPr/>
              <a:t>26/04/2015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1F1-9410-47ED-BB8D-B5BEF9408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058-2FA7-4163-916B-D4DB082DA035}" type="datetimeFigureOut">
              <a:rPr lang="es-ES" smtClean="0"/>
              <a:pPr/>
              <a:t>26/04/2015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1F1-9410-47ED-BB8D-B5BEF9408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20058-2FA7-4163-916B-D4DB082DA035}" type="datetimeFigureOut">
              <a:rPr lang="es-ES" smtClean="0"/>
              <a:pPr/>
              <a:t>26/04/2015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D11F1-9410-47ED-BB8D-B5BEF9408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20058-2FA7-4163-916B-D4DB082DA035}" type="datetimeFigureOut">
              <a:rPr lang="es-ES" smtClean="0"/>
              <a:pPr/>
              <a:t>26/04/2015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D11F1-9410-47ED-BB8D-B5BEF94088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CARMINA\Downloads\Elton%20John%20-%20Can%20You%20Feel%20The%20Love%20Tonight%20(Lyrics).mp3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NUESTRO AÑO 2014/2015 </a:t>
            </a:r>
            <a:r>
              <a:rPr lang="es-ES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JUNTOS</a:t>
            </a:r>
            <a:endParaRPr lang="es-ES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ES" dirty="0" smtClean="0">
                <a:latin typeface="Comic Sans MS" pitchFamily="66" charset="0"/>
              </a:rPr>
              <a:t>El buen maestro es el que hace que el mal estudiante se convierta en bueno, y el bueno en superior además de intentar convertir en fácil lo difícil. </a:t>
            </a:r>
          </a:p>
          <a:p>
            <a:r>
              <a:rPr lang="es-ES" dirty="0" smtClean="0">
                <a:latin typeface="Comic Sans MS" pitchFamily="66" charset="0"/>
              </a:rPr>
              <a:t>ESPERO HABERLO CONSEGUIDO CON VOSOTROS.</a:t>
            </a:r>
            <a:endParaRPr lang="es-ES" dirty="0">
              <a:latin typeface="Comic Sans MS" pitchFamily="66" charset="0"/>
            </a:endParaRPr>
          </a:p>
        </p:txBody>
      </p:sp>
      <p:pic>
        <p:nvPicPr>
          <p:cNvPr id="6" name="Elton John - Can You Feel The Love Tonight (Lyrics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772400" cy="19442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ES" sz="9600" dirty="0" smtClean="0">
                <a:solidFill>
                  <a:srgbClr val="002060"/>
                </a:solidFill>
                <a:latin typeface="Comic Sans MS" pitchFamily="66" charset="0"/>
                <a:sym typeface="Wingdings" pitchFamily="2" charset="2"/>
              </a:rPr>
              <a:t></a:t>
            </a:r>
            <a:endParaRPr lang="es-ES" sz="96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>
                <a:solidFill>
                  <a:srgbClr val="3224EE"/>
                </a:solidFill>
                <a:latin typeface="Comic Sans MS" pitchFamily="66" charset="0"/>
              </a:rPr>
              <a:t>Este año </a:t>
            </a:r>
            <a:r>
              <a:rPr lang="es-ES" dirty="0" smtClean="0">
                <a:solidFill>
                  <a:srgbClr val="3224EE"/>
                </a:solidFill>
                <a:latin typeface="Comic Sans MS" pitchFamily="66" charset="0"/>
              </a:rPr>
              <a:t>para mí junto a vosotros se ha convertido en un VIAJE HERMOSO, pero como todo viaje, también tendrá una estación final…y es ahí donde me pregunto si he ayudado a construir vuestras vidas y si he formado hombres y mujeres de BIEN.</a:t>
            </a:r>
            <a:endParaRPr lang="es-ES" dirty="0">
              <a:solidFill>
                <a:srgbClr val="3224EE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Tm="18000"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800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rgbClr val="ED2563"/>
                </a:solidFill>
                <a:latin typeface="Comic Sans MS" pitchFamily="66" charset="0"/>
              </a:rPr>
              <a:t>OS DESEO QUE TENGÁIS UN FELIZ VIAJE.</a:t>
            </a:r>
            <a:endParaRPr lang="es-ES" dirty="0">
              <a:solidFill>
                <a:srgbClr val="ED2563"/>
              </a:solidFill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191EF9"/>
                </a:solidFill>
                <a:latin typeface="Comic Sans MS" pitchFamily="66" charset="0"/>
              </a:rPr>
              <a:t>ESE HA SIDO MI PRINCIPAL OBJETIVO.</a:t>
            </a:r>
            <a:endParaRPr lang="es-ES" dirty="0">
              <a:solidFill>
                <a:srgbClr val="191EF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Tm="5000">
    <p:split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>
              <a:buNone/>
            </a:pPr>
            <a:r>
              <a:rPr lang="es-ES" dirty="0" smtClean="0"/>
              <a:t>   “LEE Y CONDUCIRÁS, NO LEAS Y…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  SERÁS CONDUCIDO”</a:t>
            </a:r>
            <a:endParaRPr lang="es-ES" dirty="0"/>
          </a:p>
        </p:txBody>
      </p:sp>
      <p:pic>
        <p:nvPicPr>
          <p:cNvPr id="6" name="5 Imagen" descr="leer un lib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79912" y="4293096"/>
            <a:ext cx="2952328" cy="2020441"/>
          </a:xfrm>
          <a:prstGeom prst="rect">
            <a:avLst/>
          </a:prstGeom>
        </p:spPr>
      </p:pic>
    </p:spTree>
  </p:cSld>
  <p:clrMapOvr>
    <a:masterClrMapping/>
  </p:clrMapOvr>
  <p:transition advTm="5000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>
              <a:buNone/>
            </a:pPr>
            <a:r>
              <a:rPr lang="es-ES" dirty="0" smtClean="0"/>
              <a:t>  “AMAR LA LECTURA ES TROCAR  HORAS DE</a:t>
            </a:r>
          </a:p>
          <a:p>
            <a:pPr>
              <a:buNone/>
            </a:pPr>
            <a:r>
              <a:rPr lang="es-ES" dirty="0" smtClean="0"/>
              <a:t> 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smtClean="0"/>
              <a:t> HASTÍO POR HORAS DE INEFABLE Y DELICIOSA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COMPAÑÍA”</a:t>
            </a:r>
            <a:endParaRPr lang="es-ES" dirty="0"/>
          </a:p>
        </p:txBody>
      </p:sp>
      <p:pic>
        <p:nvPicPr>
          <p:cNvPr id="5" name="4 Imagen" descr="le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4653136"/>
            <a:ext cx="2304256" cy="1800200"/>
          </a:xfrm>
          <a:prstGeom prst="rect">
            <a:avLst/>
          </a:prstGeom>
        </p:spPr>
      </p:pic>
    </p:spTree>
  </p:cSld>
  <p:clrMapOvr>
    <a:masterClrMapping/>
  </p:clrMapOvr>
  <p:transition advTm="8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smtClean="0"/>
              <a:t>  “LOS LIBROS  SON LAS ABEJAS QUE LLEVAN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EL POLEN DE UNA INTELIGENCIA A OTRA”</a:t>
            </a:r>
            <a:endParaRPr lang="es-ES" dirty="0"/>
          </a:p>
        </p:txBody>
      </p:sp>
      <p:pic>
        <p:nvPicPr>
          <p:cNvPr id="4" name="3 Imagen" descr="abe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332656"/>
            <a:ext cx="2095500" cy="2190750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  “LA LITERATURA ES SIEMPRE UNA EXPEDICIÓN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smtClean="0"/>
              <a:t> A LA VERDAD”</a:t>
            </a:r>
            <a:endParaRPr lang="es-ES" dirty="0"/>
          </a:p>
        </p:txBody>
      </p:sp>
      <p:pic>
        <p:nvPicPr>
          <p:cNvPr id="4" name="3 Imagen" descr="leer nos hce libr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4077072"/>
            <a:ext cx="3028950" cy="2016224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1700808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rgbClr val="7030A0"/>
                </a:solidFill>
                <a:latin typeface="Comic Sans MS" pitchFamily="66" charset="0"/>
              </a:rPr>
              <a:t>Espero haberos transmitido durante este año también mi amor por la Literatura Universal y la lectura en general.</a:t>
            </a:r>
            <a:endParaRPr lang="es-ES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4" name="3 Imagen" descr="libro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4005064"/>
            <a:ext cx="3168352" cy="2431157"/>
          </a:xfrm>
          <a:prstGeom prst="rect">
            <a:avLst/>
          </a:prstGeom>
        </p:spPr>
      </p:pic>
    </p:spTree>
  </p:cSld>
  <p:clrMapOvr>
    <a:masterClrMapping/>
  </p:clrMapOvr>
  <p:transition advTm="10000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s-ES" sz="5100" dirty="0" smtClean="0"/>
          </a:p>
          <a:p>
            <a:pPr>
              <a:buNone/>
            </a:pPr>
            <a:r>
              <a:rPr lang="es-ES" sz="5100" dirty="0" smtClean="0"/>
              <a:t> </a:t>
            </a:r>
            <a:r>
              <a:rPr lang="es-ES" sz="5100" dirty="0" smtClean="0"/>
              <a:t>  LOS PROFESORES DE ALGUNA MANERA</a:t>
            </a:r>
          </a:p>
          <a:p>
            <a:pPr>
              <a:buNone/>
            </a:pPr>
            <a:r>
              <a:rPr lang="es-ES" sz="5100" dirty="0" smtClean="0"/>
              <a:t> </a:t>
            </a:r>
            <a:r>
              <a:rPr lang="es-ES" sz="5100" dirty="0" smtClean="0"/>
              <a:t>  TAMBIÉN APRENDEMOS DÍA A DÍA CON </a:t>
            </a:r>
          </a:p>
          <a:p>
            <a:pPr>
              <a:buNone/>
            </a:pPr>
            <a:r>
              <a:rPr lang="es-ES" sz="5100" dirty="0" smtClean="0"/>
              <a:t> </a:t>
            </a:r>
            <a:r>
              <a:rPr lang="es-ES" sz="5100" dirty="0" smtClean="0"/>
              <a:t>  NUESTROS ALUMN@S. POR TODO ELLO OS </a:t>
            </a:r>
          </a:p>
          <a:p>
            <a:pPr>
              <a:buNone/>
            </a:pPr>
            <a:r>
              <a:rPr lang="es-ES" sz="5100" dirty="0" smtClean="0"/>
              <a:t> </a:t>
            </a:r>
            <a:r>
              <a:rPr lang="es-ES" sz="5100" dirty="0" smtClean="0"/>
              <a:t>  QUIERO DAR LAS GRACIAS A CADA UN@</a:t>
            </a:r>
          </a:p>
          <a:p>
            <a:pPr>
              <a:buNone/>
            </a:pPr>
            <a:r>
              <a:rPr lang="es-ES" sz="5100" dirty="0" smtClean="0"/>
              <a:t> </a:t>
            </a:r>
            <a:r>
              <a:rPr lang="es-ES" sz="5100" dirty="0" smtClean="0"/>
              <a:t>  DE VOSOTR@S  DESEÁNDOOS  UN BUEN</a:t>
            </a:r>
          </a:p>
          <a:p>
            <a:pPr>
              <a:buNone/>
            </a:pPr>
            <a:r>
              <a:rPr lang="es-ES" sz="5100" dirty="0" smtClean="0"/>
              <a:t> </a:t>
            </a:r>
            <a:r>
              <a:rPr lang="es-ES" sz="5100" dirty="0" smtClean="0"/>
              <a:t>  VIAJE EN ESTA NUEVA ETAPA DE VUESTRA VIDA.</a:t>
            </a:r>
          </a:p>
          <a:p>
            <a:pPr>
              <a:buNone/>
            </a:pPr>
            <a:endParaRPr lang="es-ES" sz="3600" dirty="0" smtClean="0"/>
          </a:p>
          <a:p>
            <a:pPr>
              <a:buNone/>
            </a:pPr>
            <a:r>
              <a:rPr lang="es-ES" sz="3600" dirty="0" smtClean="0"/>
              <a:t>  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</a:t>
            </a:r>
            <a:r>
              <a:rPr lang="es-ES" dirty="0" smtClean="0"/>
              <a:t>  </a:t>
            </a:r>
            <a:endParaRPr lang="es-ES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s-ES" dirty="0" smtClean="0"/>
          </a:p>
          <a:p>
            <a:r>
              <a:rPr lang="es-ES" dirty="0" smtClean="0"/>
              <a:t>ELENA DE ANDRÉS</a:t>
            </a:r>
          </a:p>
          <a:p>
            <a:r>
              <a:rPr lang="es-ES" dirty="0" smtClean="0"/>
              <a:t>LAURA ARENAS</a:t>
            </a:r>
          </a:p>
          <a:p>
            <a:r>
              <a:rPr lang="es-ES" dirty="0" smtClean="0"/>
              <a:t>MIGUEL ( QUE NO MIGUEL ÁNGEL ) ARJONA</a:t>
            </a:r>
          </a:p>
          <a:p>
            <a:r>
              <a:rPr lang="es-ES" dirty="0" smtClean="0"/>
              <a:t>JOSE MANUEL CASTRO</a:t>
            </a:r>
          </a:p>
          <a:p>
            <a:r>
              <a:rPr lang="es-ES" dirty="0" smtClean="0"/>
              <a:t>IRENE COLÁS</a:t>
            </a:r>
          </a:p>
          <a:p>
            <a:r>
              <a:rPr lang="es-ES" dirty="0" smtClean="0"/>
              <a:t>GEMA CRISTOBAL</a:t>
            </a:r>
          </a:p>
          <a:p>
            <a:r>
              <a:rPr lang="es-ES" dirty="0" smtClean="0"/>
              <a:t>ISAAC CRUZ</a:t>
            </a:r>
          </a:p>
          <a:p>
            <a:r>
              <a:rPr lang="es-ES" dirty="0" smtClean="0"/>
              <a:t>BÁRBARA DE LA TORRE</a:t>
            </a:r>
          </a:p>
          <a:p>
            <a:r>
              <a:rPr lang="es-ES" dirty="0" smtClean="0"/>
              <a:t>IRENE GARCÍA</a:t>
            </a:r>
          </a:p>
          <a:p>
            <a:r>
              <a:rPr lang="es-ES" dirty="0" smtClean="0"/>
              <a:t>ROBERTO GIL</a:t>
            </a:r>
          </a:p>
          <a:p>
            <a:r>
              <a:rPr lang="es-ES" dirty="0" smtClean="0"/>
              <a:t>SILVIA LÓPEZ</a:t>
            </a:r>
          </a:p>
          <a:p>
            <a:r>
              <a:rPr lang="es-ES" dirty="0" smtClean="0"/>
              <a:t>LAURA MAQUEDA</a:t>
            </a:r>
          </a:p>
          <a:p>
            <a:r>
              <a:rPr lang="es-ES" dirty="0" smtClean="0"/>
              <a:t>ESMERALDA MERA</a:t>
            </a:r>
          </a:p>
          <a:p>
            <a:r>
              <a:rPr lang="es-ES" dirty="0" smtClean="0"/>
              <a:t>KEVIN TOUMA</a:t>
            </a:r>
          </a:p>
          <a:p>
            <a:r>
              <a:rPr lang="es-ES" dirty="0" smtClean="0"/>
              <a:t>PAULA VALDÉS</a:t>
            </a:r>
          </a:p>
          <a:p>
            <a:pPr>
              <a:buNone/>
            </a:pPr>
            <a:r>
              <a:rPr lang="es-ES" sz="3800" dirty="0" smtClean="0"/>
              <a:t>                                                ¡¡¡GRACIAS!!!</a:t>
            </a:r>
            <a:endParaRPr lang="es-ES" sz="3800" dirty="0"/>
          </a:p>
        </p:txBody>
      </p:sp>
      <p:pic>
        <p:nvPicPr>
          <p:cNvPr id="4" name="3 Imagen" descr="graci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4725144"/>
            <a:ext cx="3381375" cy="2132856"/>
          </a:xfrm>
          <a:prstGeom prst="rect">
            <a:avLst/>
          </a:prstGeom>
        </p:spPr>
      </p:pic>
    </p:spTree>
  </p:cSld>
  <p:clrMapOvr>
    <a:masterClrMapping/>
  </p:clrMapOvr>
  <p:transition advTm="18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ED2563"/>
                </a:solidFill>
                <a:latin typeface="Comic Sans MS" pitchFamily="66" charset="0"/>
              </a:rPr>
              <a:t>Por Carmina </a:t>
            </a:r>
            <a:r>
              <a:rPr lang="es-ES" dirty="0" err="1" smtClean="0">
                <a:solidFill>
                  <a:srgbClr val="ED2563"/>
                </a:solidFill>
                <a:latin typeface="Comic Sans MS" pitchFamily="66" charset="0"/>
              </a:rPr>
              <a:t>Torío</a:t>
            </a:r>
            <a:endParaRPr lang="es-ES" dirty="0">
              <a:solidFill>
                <a:srgbClr val="ED2563"/>
              </a:solidFill>
              <a:latin typeface="Comic Sans MS" pitchFamily="66" charset="0"/>
            </a:endParaRPr>
          </a:p>
        </p:txBody>
      </p:sp>
      <p:pic>
        <p:nvPicPr>
          <p:cNvPr id="4" name="3 Imagen" descr="merc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476672"/>
            <a:ext cx="4407743" cy="3096344"/>
          </a:xfrm>
          <a:prstGeom prst="rect">
            <a:avLst/>
          </a:prstGeom>
        </p:spPr>
      </p:pic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pPr>
              <a:buNone/>
            </a:pPr>
            <a:r>
              <a:rPr lang="es-ES" dirty="0" smtClean="0"/>
              <a:t> </a:t>
            </a:r>
          </a:p>
          <a:p>
            <a:pPr>
              <a:buNone/>
            </a:pPr>
            <a:r>
              <a:rPr lang="es-ES" dirty="0" smtClean="0"/>
              <a:t> “EL LIBRO ES FUERZA, ES VALOR, ANTORCHA 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  DEL PENSAMIENTO Y MANANTIAL DEL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  AMOR”</a:t>
            </a:r>
          </a:p>
          <a:p>
            <a:endParaRPr lang="es-ES" dirty="0"/>
          </a:p>
        </p:txBody>
      </p:sp>
      <p:pic>
        <p:nvPicPr>
          <p:cNvPr id="4" name="3 Imagen" descr="literatu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332656"/>
            <a:ext cx="3240359" cy="1872208"/>
          </a:xfrm>
          <a:prstGeom prst="rect">
            <a:avLst/>
          </a:prstGeom>
        </p:spPr>
      </p:pic>
    </p:spTree>
  </p:cSld>
  <p:clrMapOvr>
    <a:masterClrMapping/>
  </p:clrMapOvr>
  <p:transition advTm="10000"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6600FF"/>
                </a:solidFill>
              </a:rPr>
              <a:t>¡ESPERO</a:t>
            </a:r>
            <a:br>
              <a:rPr lang="es-ES" dirty="0" smtClean="0">
                <a:solidFill>
                  <a:srgbClr val="6600FF"/>
                </a:solidFill>
              </a:rPr>
            </a:br>
            <a:r>
              <a:rPr lang="es-ES" dirty="0" smtClean="0">
                <a:solidFill>
                  <a:srgbClr val="6600FF"/>
                </a:solidFill>
              </a:rPr>
              <a:t> QUE OS HAYA GUSTADO!</a:t>
            </a:r>
            <a:endParaRPr lang="es-ES" dirty="0">
              <a:solidFill>
                <a:srgbClr val="6600FF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Imagen" descr="prof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3717032"/>
            <a:ext cx="3672407" cy="2880320"/>
          </a:xfrm>
          <a:prstGeom prst="rect">
            <a:avLst/>
          </a:prstGeom>
        </p:spPr>
      </p:pic>
    </p:spTree>
  </p:cSld>
  <p:clrMapOvr>
    <a:masterClrMapping/>
  </p:clrMapOvr>
  <p:transition advTm="6000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00B0F0"/>
                </a:solidFill>
                <a:latin typeface="Comic Sans MS" pitchFamily="66" charset="0"/>
              </a:rPr>
              <a:t>LA DOCENCIA ES COMO UN VIAJE EN TREN…</a:t>
            </a:r>
            <a:endParaRPr lang="es-ES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1556792"/>
            <a:ext cx="7635902" cy="23042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Las aulas de la escuela son como sus vagones, y a nosotros (los profesores) se nos hace responsables de uno de ellos.</a:t>
            </a:r>
          </a:p>
          <a:p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Todos los años suben al tren nuestros alumnos y empieza un viaje fascinante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…</a:t>
            </a:r>
          </a:p>
          <a:p>
            <a:endParaRPr lang="es-ES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Tm="10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rgbClr val="00B050"/>
                </a:solidFill>
                <a:latin typeface="Comic Sans MS" pitchFamily="66" charset="0"/>
              </a:rPr>
              <a:t>A nuestro vagón sube ese alumno estudioso, cariñoso, creativo…Todos ellos iniciamos un viaje juntos.</a:t>
            </a:r>
            <a:endParaRPr lang="es-ES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2050" name="Picture 2" descr="http://www.wefer.com/imatges/renfe/592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85728"/>
            <a:ext cx="6438900" cy="3524251"/>
          </a:xfrm>
          <a:prstGeom prst="rect">
            <a:avLst/>
          </a:prstGeom>
          <a:noFill/>
        </p:spPr>
      </p:pic>
    </p:spTree>
  </p:cSld>
  <p:clrMapOvr>
    <a:masterClrMapping/>
  </p:clrMapOvr>
  <p:transition advTm="10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rgbClr val="002060"/>
                </a:solidFill>
                <a:latin typeface="Comic Sans MS" pitchFamily="66" charset="0"/>
              </a:rPr>
              <a:t>NUESTRA RESPONSABILIDAD</a:t>
            </a:r>
            <a:endParaRPr lang="es-E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0000"/>
                </a:solidFill>
                <a:latin typeface="Comic Sans MS" pitchFamily="66" charset="0"/>
              </a:rPr>
              <a:t>Llevarlos a buen destino.</a:t>
            </a:r>
            <a:endParaRPr lang="es-ES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Tm="500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rgbClr val="92D050"/>
                </a:solidFill>
                <a:latin typeface="Comic Sans MS" pitchFamily="66" charset="0"/>
              </a:rPr>
              <a:t>MI MAYOR INTERROGANTE</a:t>
            </a:r>
            <a:endParaRPr lang="es-ES" dirty="0">
              <a:solidFill>
                <a:srgbClr val="92D050"/>
              </a:solidFill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633736"/>
          </a:xfrm>
        </p:spPr>
        <p:txBody>
          <a:bodyPr>
            <a:normAutofit lnSpcReduction="10000"/>
          </a:bodyPr>
          <a:lstStyle/>
          <a:p>
            <a:endParaRPr lang="es-ES" dirty="0" smtClean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Saber 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qué va a ser de ellos, cuál será su futuro…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3 Imagen" descr="interroga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199" y="260648"/>
            <a:ext cx="4400129" cy="1584177"/>
          </a:xfrm>
          <a:prstGeom prst="rect">
            <a:avLst/>
          </a:prstGeom>
        </p:spPr>
      </p:pic>
    </p:spTree>
  </p:cSld>
  <p:clrMapOvr>
    <a:masterClrMapping/>
  </p:clrMapOvr>
  <p:transition advTm="5000"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14348" y="4286256"/>
            <a:ext cx="7772400" cy="1500187"/>
          </a:xfrm>
        </p:spPr>
        <p:txBody>
          <a:bodyPr/>
          <a:lstStyle/>
          <a:p>
            <a:r>
              <a:rPr lang="es-ES" dirty="0" smtClean="0">
                <a:solidFill>
                  <a:srgbClr val="E32FB0"/>
                </a:solidFill>
              </a:rPr>
              <a:t>                     </a:t>
            </a:r>
            <a:endParaRPr lang="es-ES" dirty="0" smtClean="0">
              <a:solidFill>
                <a:srgbClr val="E32FB0"/>
              </a:solidFill>
            </a:endParaRPr>
          </a:p>
          <a:p>
            <a:r>
              <a:rPr lang="es-ES" dirty="0" smtClean="0">
                <a:solidFill>
                  <a:srgbClr val="E32FB0"/>
                </a:solidFill>
              </a:rPr>
              <a:t>                    </a:t>
            </a:r>
            <a:endParaRPr lang="es-ES" dirty="0" smtClean="0">
              <a:solidFill>
                <a:srgbClr val="E32FB0"/>
              </a:solidFill>
            </a:endParaRPr>
          </a:p>
        </p:txBody>
      </p:sp>
      <p:pic>
        <p:nvPicPr>
          <p:cNvPr id="23554" name="Picture 2" descr="http://1.bp.blogspot.com/-353hjUB6M0I/TlMgWXa2TsI/AAAAAAAAU34/0UaiKJ3fhC0/s1600/aboga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0688"/>
            <a:ext cx="2000240" cy="2000240"/>
          </a:xfrm>
          <a:prstGeom prst="rect">
            <a:avLst/>
          </a:prstGeom>
          <a:noFill/>
        </p:spPr>
      </p:pic>
      <p:pic>
        <p:nvPicPr>
          <p:cNvPr id="23556" name="Picture 4" descr="http://www.dibujos.org/img/medico-de-hospital-b32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3501008"/>
            <a:ext cx="1604013" cy="2143140"/>
          </a:xfrm>
          <a:prstGeom prst="rect">
            <a:avLst/>
          </a:prstGeom>
          <a:noFill/>
        </p:spPr>
      </p:pic>
      <p:pic>
        <p:nvPicPr>
          <p:cNvPr id="23558" name="Picture 6" descr="http://www.kenake.com/wp-content/uploads/2011/11/materiales-educacion-infantil-kenak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764704"/>
            <a:ext cx="1643074" cy="2290176"/>
          </a:xfrm>
          <a:prstGeom prst="rect">
            <a:avLst/>
          </a:prstGeom>
          <a:noFill/>
        </p:spPr>
      </p:pic>
      <p:pic>
        <p:nvPicPr>
          <p:cNvPr id="23560" name="Picture 8" descr="http://www.gifss.com/informatica/varios/friki_informatico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3645024"/>
            <a:ext cx="2011760" cy="2000264"/>
          </a:xfrm>
          <a:prstGeom prst="rect">
            <a:avLst/>
          </a:prstGeom>
          <a:noFill/>
        </p:spPr>
      </p:pic>
      <p:pic>
        <p:nvPicPr>
          <p:cNvPr id="23562" name="Picture 10" descr="http://1.bp.blogspot.com/_zEIuNahy4_s/SwJV3tJuOiI/AAAAAAAAAJE/9j44WPoeQ0I/s1600/ingenier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16216" y="980728"/>
            <a:ext cx="1993120" cy="1928826"/>
          </a:xfrm>
          <a:prstGeom prst="rect">
            <a:avLst/>
          </a:prstGeom>
          <a:noFill/>
        </p:spPr>
      </p:pic>
    </p:spTree>
  </p:cSld>
  <p:clrMapOvr>
    <a:masterClrMapping/>
  </p:clrMapOvr>
  <p:transition advTm="8000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ED2563"/>
                </a:solidFill>
                <a:latin typeface="Comic Sans MS" pitchFamily="66" charset="0"/>
              </a:rPr>
              <a:t>Si logramos dejar huella en ellos o no, la verdad es que no siempre lo sabemos.</a:t>
            </a:r>
            <a:endParaRPr lang="es-ES" dirty="0">
              <a:solidFill>
                <a:srgbClr val="ED2563"/>
              </a:solidFill>
              <a:latin typeface="Comic Sans MS" pitchFamily="66" charset="0"/>
            </a:endParaRPr>
          </a:p>
        </p:txBody>
      </p:sp>
      <p:pic>
        <p:nvPicPr>
          <p:cNvPr id="29698" name="Picture 2" descr="http://usuarios.lycos.es/piesnegros/imagenes/huell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357166"/>
            <a:ext cx="2256000" cy="3500438"/>
          </a:xfrm>
          <a:prstGeom prst="rect">
            <a:avLst/>
          </a:prstGeom>
          <a:noFill/>
        </p:spPr>
      </p:pic>
    </p:spTree>
  </p:cSld>
  <p:clrMapOvr>
    <a:masterClrMapping/>
  </p:clrMapOvr>
  <p:transition advTm="8000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282" y="2143116"/>
            <a:ext cx="7772400" cy="14700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>
                <a:solidFill>
                  <a:srgbClr val="B02FE3"/>
                </a:solidFill>
                <a:latin typeface="Comic Sans MS" pitchFamily="66" charset="0"/>
              </a:rPr>
              <a:t>LITUNIV</a:t>
            </a:r>
            <a:endParaRPr lang="es-ES" dirty="0">
              <a:solidFill>
                <a:srgbClr val="B02FE3"/>
              </a:solidFill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>
                <a:solidFill>
                  <a:srgbClr val="B02FE3"/>
                </a:solidFill>
                <a:latin typeface="Comic Sans MS" pitchFamily="66" charset="0"/>
              </a:rPr>
              <a:t>Algunos terminan su viaje con nosotros y JAMÁS volvemos a verlos, pero otros…y eso es lo más gratificante de nuestra profesión visitan el tren para mostrarnos quienes llegaron a ser, cuánto hemos ayudado a que lo sean y cuánto valoran haber viajado con nosotros.</a:t>
            </a:r>
            <a:endParaRPr lang="es-ES" dirty="0">
              <a:solidFill>
                <a:srgbClr val="B02FE3"/>
              </a:solidFill>
              <a:latin typeface="Comic Sans MS" pitchFamily="66" charset="0"/>
            </a:endParaRPr>
          </a:p>
        </p:txBody>
      </p:sp>
      <p:pic>
        <p:nvPicPr>
          <p:cNvPr id="31746" name="Picture 2" descr="http://idata.over-blog.com/4/96/42/08/gifs-blog/3-divers.personnages/enfanteco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0"/>
            <a:ext cx="3448050" cy="3590926"/>
          </a:xfrm>
          <a:prstGeom prst="rect">
            <a:avLst/>
          </a:prstGeom>
          <a:noFill/>
        </p:spPr>
      </p:pic>
    </p:spTree>
  </p:cSld>
  <p:clrMapOvr>
    <a:masterClrMapping/>
  </p:clrMapOvr>
  <p:transition advTm="18000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478</Words>
  <Application>Microsoft Office PowerPoint</Application>
  <PresentationFormat>Presentación en pantalla (4:3)</PresentationFormat>
  <Paragraphs>94</Paragraphs>
  <Slides>20</Slides>
  <Notes>15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NUESTRO AÑO 2014/2015 JUNTOS</vt:lpstr>
      <vt:lpstr>Diapositiva 2</vt:lpstr>
      <vt:lpstr>LA DOCENCIA ES COMO UN VIAJE EN TREN…</vt:lpstr>
      <vt:lpstr>Diapositiva 4</vt:lpstr>
      <vt:lpstr>NUESTRA RESPONSABILIDAD</vt:lpstr>
      <vt:lpstr>MI MAYOR INTERROGANTE</vt:lpstr>
      <vt:lpstr>Diapositiva 7</vt:lpstr>
      <vt:lpstr>Diapositiva 8</vt:lpstr>
      <vt:lpstr>LITUNIV</vt:lpstr>
      <vt:lpstr></vt:lpstr>
      <vt:lpstr>OS DESEO QUE TENGÁIS UN FELIZ VIAJE.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¡ESPERO  QUE OS HAYA GUSTADO!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NUESTROS CUATRO AÑOS JUNTOS</dc:title>
  <dc:creator>Carmina</dc:creator>
  <cp:lastModifiedBy>CARMINA</cp:lastModifiedBy>
  <cp:revision>75</cp:revision>
  <dcterms:created xsi:type="dcterms:W3CDTF">2012-03-23T15:01:18Z</dcterms:created>
  <dcterms:modified xsi:type="dcterms:W3CDTF">2015-04-26T14:18:25Z</dcterms:modified>
</cp:coreProperties>
</file>