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9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2" r:id="rId6"/>
    <p:sldId id="263" r:id="rId7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69" autoAdjust="0"/>
    <p:restoredTop sz="94684"/>
  </p:normalViewPr>
  <p:slideViewPr>
    <p:cSldViewPr snapToGrid="0">
      <p:cViewPr varScale="1">
        <p:scale>
          <a:sx n="104" d="100"/>
          <a:sy n="104" d="100"/>
        </p:scale>
        <p:origin x="15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715cde72a1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715cde72a1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3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352554"/>
            <a:ext cx="7086600" cy="1368822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724151"/>
            <a:ext cx="7086600" cy="514350"/>
          </a:xfr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1" y="3235746"/>
            <a:ext cx="2183130" cy="280982"/>
          </a:xfrm>
        </p:spPr>
        <p:txBody>
          <a:bodyPr/>
          <a:lstStyle/>
          <a:p>
            <a:fld id="{5923F103-BC34-4FE4-A40E-EDDEECFDA5D0}" type="datetimeFigureOut">
              <a:rPr lang="en-US" smtClean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3242884"/>
            <a:ext cx="4800600" cy="273844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073150"/>
            <a:ext cx="2057400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2108897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33" y="3523021"/>
            <a:ext cx="8116526" cy="614516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295" y="706080"/>
            <a:ext cx="8116380" cy="260862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4137537"/>
            <a:ext cx="8115300" cy="526477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427267334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3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565150"/>
            <a:ext cx="8115300" cy="2101850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2736850"/>
            <a:ext cx="7597887" cy="749300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285750"/>
            <a:ext cx="2183130" cy="273844"/>
          </a:xfrm>
        </p:spPr>
        <p:txBody>
          <a:bodyPr/>
          <a:lstStyle>
            <a:lvl1pPr algn="r">
              <a:defRPr/>
            </a:lvl1pPr>
          </a:lstStyle>
          <a:p>
            <a:fld id="{2BE451C3-0FF4-47C4-B829-773ADF60F88C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284956"/>
            <a:ext cx="5243619" cy="273844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285750"/>
            <a:ext cx="482811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22029003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3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565150"/>
            <a:ext cx="7613650" cy="1953371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2524168"/>
            <a:ext cx="7194552" cy="33333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2969897"/>
            <a:ext cx="7613650" cy="509903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285750"/>
            <a:ext cx="2183130" cy="273844"/>
          </a:xfrm>
        </p:spPr>
        <p:txBody>
          <a:bodyPr/>
          <a:lstStyle>
            <a:lvl1pPr algn="r">
              <a:defRPr/>
            </a:lvl1pPr>
          </a:lstStyle>
          <a:p>
            <a:fld id="{2BE451C3-0FF4-47C4-B829-773ADF60F88C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284956"/>
            <a:ext cx="5243619" cy="273844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285750"/>
            <a:ext cx="482811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  <p:sp>
        <p:nvSpPr>
          <p:cNvPr id="9" name="TextBox 8"/>
          <p:cNvSpPr txBox="1"/>
          <p:nvPr/>
        </p:nvSpPr>
        <p:spPr>
          <a:xfrm>
            <a:off x="357188" y="700088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8173" y="2025968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033883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3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71" y="843526"/>
            <a:ext cx="7609640" cy="1883876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2736237"/>
            <a:ext cx="7608491" cy="74991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284163"/>
            <a:ext cx="2183130" cy="273844"/>
          </a:xfrm>
        </p:spPr>
        <p:txBody>
          <a:bodyPr/>
          <a:lstStyle>
            <a:lvl1pPr algn="r">
              <a:defRPr/>
            </a:lvl1pPr>
          </a:lstStyle>
          <a:p>
            <a:fld id="{2BE451C3-0FF4-47C4-B829-773ADF60F88C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284163"/>
            <a:ext cx="5243619" cy="273844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285750"/>
            <a:ext cx="482811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199742202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571500"/>
            <a:ext cx="6457949" cy="9779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0" y="1651560"/>
            <a:ext cx="2592324" cy="462990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49" y="2178424"/>
            <a:ext cx="2592324" cy="248559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0" y="1650999"/>
            <a:ext cx="2592324" cy="469901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75144" y="2178050"/>
            <a:ext cx="2592324" cy="248596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8850" y="1644649"/>
            <a:ext cx="2592324" cy="469901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38851" y="2178424"/>
            <a:ext cx="2592324" cy="248559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227559799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1" y="571500"/>
            <a:ext cx="6457949" cy="9715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6463" y="3143250"/>
            <a:ext cx="2588687" cy="51207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6463" y="1771650"/>
            <a:ext cx="2588687" cy="1143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6463" y="3655323"/>
            <a:ext cx="2588687" cy="100869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698" y="3143250"/>
            <a:ext cx="2586701" cy="51207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80697" y="1771650"/>
            <a:ext cx="2586702" cy="1143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80699" y="3655323"/>
            <a:ext cx="2586701" cy="100869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7299" y="3143250"/>
            <a:ext cx="2592352" cy="51207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37391" y="1771650"/>
            <a:ext cx="2585909" cy="1143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37299" y="3655321"/>
            <a:ext cx="2589334" cy="100869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312255642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1645920"/>
            <a:ext cx="8115300" cy="30180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358661360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3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558800"/>
            <a:ext cx="1543050" cy="2927350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558800"/>
            <a:ext cx="6153151" cy="2927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284956"/>
            <a:ext cx="2183130" cy="273844"/>
          </a:xfrm>
        </p:spPr>
        <p:txBody>
          <a:bodyPr/>
          <a:lstStyle>
            <a:lvl1pPr algn="r">
              <a:defRPr/>
            </a:lvl1pPr>
          </a:lstStyle>
          <a:p>
            <a:fld id="{CDA879A6-0FD0-4734-A311-86BFCA472E6E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285750"/>
            <a:ext cx="5243619" cy="273844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285750"/>
            <a:ext cx="482811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1495264830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0998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7130278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3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565150"/>
            <a:ext cx="8115299" cy="2101451"/>
          </a:xfrm>
        </p:spPr>
        <p:txBody>
          <a:bodyPr anchor="b">
            <a:normAutofit/>
          </a:bodyPr>
          <a:lstStyle>
            <a:lvl1pPr algn="r"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2731294"/>
            <a:ext cx="7867650" cy="716756"/>
          </a:xfrm>
        </p:spPr>
        <p:txBody>
          <a:bodyPr>
            <a:normAutofit/>
          </a:bodyPr>
          <a:lstStyle>
            <a:lvl1pPr marL="0" indent="0" algn="r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285750"/>
            <a:ext cx="2183130" cy="273844"/>
          </a:xfrm>
        </p:spPr>
        <p:txBody>
          <a:bodyPr/>
          <a:lstStyle>
            <a:lvl1pPr algn="r">
              <a:defRPr/>
            </a:lvl1pPr>
          </a:lstStyle>
          <a:p>
            <a:fld id="{F34E6425-0181-43F2-84FC-787E803FD2F8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285751"/>
            <a:ext cx="5243619" cy="273049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285750"/>
            <a:ext cx="482811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424935561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45920"/>
            <a:ext cx="4000500" cy="30180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45920"/>
            <a:ext cx="4000500" cy="30180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63711985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571500"/>
            <a:ext cx="6457950" cy="9715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7" y="1637852"/>
            <a:ext cx="3809993" cy="617934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2349500"/>
            <a:ext cx="3983831" cy="23145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37852"/>
            <a:ext cx="3829050" cy="617934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349500"/>
            <a:ext cx="4000500" cy="23145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66713457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327223421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1379399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143000"/>
            <a:ext cx="3086100" cy="1200150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686" y="560070"/>
            <a:ext cx="4882964" cy="410394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343150"/>
            <a:ext cx="3086100" cy="232086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202947173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143000"/>
            <a:ext cx="5154930" cy="1200150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95928" y="563431"/>
            <a:ext cx="2733722" cy="410058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343150"/>
            <a:ext cx="5154930" cy="232086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272280048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573280"/>
            <a:ext cx="6457950" cy="969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645920"/>
            <a:ext cx="8115300" cy="3018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6520" y="4767263"/>
            <a:ext cx="218313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4766884"/>
            <a:ext cx="58293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285750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2954160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  <p:sldLayoutId id="2147483817" r:id="rId18"/>
  </p:sldLayoutIdLst>
  <p:hf sldNum="0" hdr="0" ftr="0" dt="0"/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3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206668" y="1554031"/>
            <a:ext cx="4599743" cy="1368822"/>
          </a:xfrm>
          <a:prstGeom prst="rect">
            <a:avLst/>
          </a:prstGeom>
        </p:spPr>
        <p:txBody>
          <a:bodyPr spcFirstLastPara="1" lIns="91425" tIns="91425" rIns="91425" bIns="91425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dirty="0" err="1"/>
              <a:t>Lengua</a:t>
            </a:r>
            <a:r>
              <a:rPr lang="en-US" sz="4200" dirty="0"/>
              <a:t>: </a:t>
            </a:r>
            <a:r>
              <a:rPr lang="en-US" sz="4200" dirty="0" err="1"/>
              <a:t>tema</a:t>
            </a:r>
            <a:r>
              <a:rPr lang="en-US" sz="4200" dirty="0"/>
              <a:t> 9</a:t>
            </a:r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515557" y="2724150"/>
            <a:ext cx="4599743" cy="514350"/>
          </a:xfrm>
          <a:prstGeom prst="rect">
            <a:avLst/>
          </a:prstGeom>
        </p:spPr>
        <p:txBody>
          <a:bodyPr spcFirstLastPara="1" lIns="91425" tIns="91425" rIns="91425" bIns="91425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pic>
        <p:nvPicPr>
          <p:cNvPr id="3074" name="Picture 2" descr="Resultado de imagen de los animales">
            <a:extLst>
              <a:ext uri="{FF2B5EF4-FFF2-40B4-BE49-F238E27FC236}">
                <a16:creationId xmlns:a16="http://schemas.microsoft.com/office/drawing/2014/main" id="{AEF40B4C-0703-4124-9C02-24CABA7F7B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1" r="13092" b="-5"/>
          <a:stretch/>
        </p:blipFill>
        <p:spPr bwMode="auto">
          <a:xfrm>
            <a:off x="5318135" y="581185"/>
            <a:ext cx="3469403" cy="346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642797" y="561063"/>
            <a:ext cx="3144200" cy="31914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s" dirty="0"/>
            </a:br>
            <a:br>
              <a:rPr lang="es" dirty="0"/>
            </a:br>
            <a:r>
              <a:rPr lang="es" sz="4000" dirty="0"/>
              <a:t>¿Qué </a:t>
            </a:r>
            <a:r>
              <a:rPr lang="en-US" sz="4000" dirty="0"/>
              <a:t>ES UNA FAMILIA DE PALABRAS</a:t>
            </a:r>
            <a:endParaRPr sz="4000" dirty="0"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2"/>
          </p:nvPr>
        </p:nvSpPr>
        <p:spPr>
          <a:xfrm>
            <a:off x="4664203" y="-500751"/>
            <a:ext cx="3837000" cy="3695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Es un conjunto de palabras que se ha formado a partir de una misma palabra.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Ej: De la palabra MAR, se pueden formar las palabras MARINERO, MARINO, SUBMARINO,…</a:t>
            </a:r>
            <a:endParaRPr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5769C2F-FF42-B34F-AD39-7F796670A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302" y="2336264"/>
            <a:ext cx="3340729" cy="216925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DA5ED0-911B-1C48-8FA1-51E4055D2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LOS POSESIVOS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4A9771-45AC-E34F-BE58-CB7BE00E56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Acompañan al nombre o sustantivo en género (masculino o femenino) y en número (singular o plural)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A60D301-0CA9-194C-BB6C-64612E0919B7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s-ES" dirty="0"/>
              <a:t>Los posesivos son las palabras que sirven para indicar a quién  o quiénes pertenece una persona, un animal o una cosa. </a:t>
            </a:r>
          </a:p>
          <a:p>
            <a:r>
              <a:rPr lang="es-ES" dirty="0"/>
              <a:t>Ejemplo: Mi casa, tu lápiz, nuestra clase; mi, tu, nuestra, son posesivos.</a:t>
            </a:r>
          </a:p>
        </p:txBody>
      </p:sp>
    </p:spTree>
    <p:extLst>
      <p:ext uri="{BB962C8B-B14F-4D97-AF65-F5344CB8AC3E}">
        <p14:creationId xmlns:p14="http://schemas.microsoft.com/office/powerpoint/2010/main" val="3990436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D17C57-4898-7241-AFC0-ED9C56676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00" y="1901190"/>
            <a:ext cx="4045200" cy="1710300"/>
          </a:xfrm>
        </p:spPr>
        <p:txBody>
          <a:bodyPr/>
          <a:lstStyle/>
          <a:p>
            <a:r>
              <a:rPr lang="es-ES" dirty="0"/>
              <a:t>Cuadro de posesivos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62EC5FF-3D77-ED48-A78F-19D474737E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588070B-66A4-2E4D-8FAC-B32287E4409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8239912" y="1069839"/>
            <a:ext cx="2518032" cy="2396683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447077A-D07B-4E2B-AAD1-2F1D1CB53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12" y="815301"/>
            <a:ext cx="4500563" cy="337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962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3F1CA0-5517-C746-B377-23CCFF018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/>
              <a:t>LOS SIGNOS DE INTERROGACIÓN Y EXCLAMACIÓN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8482E4B-26E6-AE47-AEEB-0C9FF30936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500" y="2661719"/>
            <a:ext cx="3939001" cy="510106"/>
          </a:xfrm>
        </p:spPr>
        <p:txBody>
          <a:bodyPr/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EJEMPLOS: ¡HOLA!</a:t>
            </a:r>
          </a:p>
          <a:p>
            <a:r>
              <a:rPr lang="es-ES" dirty="0"/>
              <a:t>¿CÓMO TE LLAMAS?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FD14214-BF60-F141-B365-8B56175969C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939500" y="408539"/>
            <a:ext cx="3837000" cy="4010761"/>
          </a:xfrm>
        </p:spPr>
        <p:txBody>
          <a:bodyPr/>
          <a:lstStyle/>
          <a:p>
            <a:pPr marL="114300" indent="0">
              <a:buNone/>
            </a:pP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28B6B0B-6614-214A-8E97-2DE98FE98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308" y="2791700"/>
            <a:ext cx="1803400" cy="11176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A741904-045A-3847-BACD-EC235B7EE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20336"/>
            <a:ext cx="4023604" cy="418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14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47D9FA-A0AF-EA40-8B66-78C5F596C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00" y="1367150"/>
            <a:ext cx="4045200" cy="1710300"/>
          </a:xfrm>
        </p:spPr>
        <p:txBody>
          <a:bodyPr/>
          <a:lstStyle/>
          <a:p>
            <a:r>
              <a:rPr lang="es-ES" dirty="0"/>
              <a:t>¿CUÁNDO HAY RIMA?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E8973B8-42BD-0D43-8D2E-D652EE9C9C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4B28BF6-88D5-D34C-AC8C-40F1022D6D79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s-ES" dirty="0"/>
              <a:t>Dos palabras riman cuando tienen iguales las vocales a partir de la </a:t>
            </a:r>
            <a:r>
              <a:rPr lang="es-ES" dirty="0" err="1"/>
              <a:t>última</a:t>
            </a:r>
            <a:r>
              <a:rPr lang="es-ES" dirty="0"/>
              <a:t> vocal acentuada. </a:t>
            </a:r>
          </a:p>
          <a:p>
            <a:pPr marL="114300" indent="0">
              <a:buNone/>
            </a:pPr>
            <a:r>
              <a:rPr lang="es-ES" dirty="0"/>
              <a:t>      EJ: SAPO Y GATO.</a:t>
            </a:r>
          </a:p>
          <a:p>
            <a:endParaRPr lang="es-ES" dirty="0"/>
          </a:p>
          <a:p>
            <a:r>
              <a:rPr lang="es-ES" dirty="0"/>
              <a:t>Dos versos riman cuando la </a:t>
            </a:r>
            <a:r>
              <a:rPr lang="es-ES" dirty="0" err="1"/>
              <a:t>última</a:t>
            </a:r>
            <a:r>
              <a:rPr lang="es-ES" dirty="0"/>
              <a:t> palabra de uno rima con la </a:t>
            </a:r>
            <a:r>
              <a:rPr lang="es-ES" dirty="0" err="1"/>
              <a:t>última</a:t>
            </a:r>
            <a:r>
              <a:rPr lang="es-ES" dirty="0"/>
              <a:t> palabra del otro. </a:t>
            </a:r>
          </a:p>
          <a:p>
            <a:pPr marL="114300" indent="0">
              <a:buNone/>
            </a:pPr>
            <a:r>
              <a:rPr lang="es-ES" dirty="0"/>
              <a:t>      EJ: SALTA EL SAPO,</a:t>
            </a:r>
          </a:p>
          <a:p>
            <a:pPr marL="114300" indent="0">
              <a:buNone/>
            </a:pPr>
            <a:r>
              <a:rPr lang="es-ES" dirty="0"/>
              <a:t>	CAZA EL GATO.</a:t>
            </a:r>
          </a:p>
          <a:p>
            <a:endParaRPr lang="es-ES" dirty="0"/>
          </a:p>
        </p:txBody>
      </p:sp>
      <p:pic>
        <p:nvPicPr>
          <p:cNvPr id="2049" name="Picture 1" descr="page20image19886672">
            <a:extLst>
              <a:ext uri="{FF2B5EF4-FFF2-40B4-BE49-F238E27FC236}">
                <a16:creationId xmlns:a16="http://schemas.microsoft.com/office/drawing/2014/main" id="{5041B594-F546-48A1-86CD-3EBECE918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08600" cy="85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000489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188</Words>
  <Application>Microsoft Office PowerPoint</Application>
  <PresentationFormat>On-screen Show (16:9)</PresentationFormat>
  <Paragraphs>25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Century Gothic</vt:lpstr>
      <vt:lpstr>Arial</vt:lpstr>
      <vt:lpstr>Vapor Trail</vt:lpstr>
      <vt:lpstr>Lengua: tema 9</vt:lpstr>
      <vt:lpstr>  ¿Qué ES UNA FAMILIA DE PALABRAS</vt:lpstr>
      <vt:lpstr>LOS POSESIVOS</vt:lpstr>
      <vt:lpstr>Cuadro de posesivos</vt:lpstr>
      <vt:lpstr>LOS SIGNOS DE INTERROGACIÓN Y EXCLAMACIÓN</vt:lpstr>
      <vt:lpstr>¿CUÁNDO HAY RIMA?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Lengua: tema 9</dc:title>
  <dc:creator>MLP</dc:creator>
  <cp:lastModifiedBy>MLP</cp:lastModifiedBy>
  <cp:revision>2</cp:revision>
  <dcterms:created xsi:type="dcterms:W3CDTF">2020-03-15T09:28:16Z</dcterms:created>
  <dcterms:modified xsi:type="dcterms:W3CDTF">2020-03-23T15:03:33Z</dcterms:modified>
</cp:coreProperties>
</file>