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13"/>
  </p:notesMasterIdLst>
  <p:sldIdLst>
    <p:sldId id="256" r:id="rId2"/>
    <p:sldId id="257" r:id="rId3"/>
    <p:sldId id="258" r:id="rId4"/>
    <p:sldId id="261" r:id="rId5"/>
    <p:sldId id="260" r:id="rId6"/>
    <p:sldId id="262" r:id="rId7"/>
    <p:sldId id="259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715cde72a1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715cde72a1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15cde72a1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15cde72a1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3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352554"/>
            <a:ext cx="7086600" cy="1368822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724151"/>
            <a:ext cx="7086600" cy="514350"/>
          </a:xfr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1" y="3235746"/>
            <a:ext cx="2183130" cy="28098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3242884"/>
            <a:ext cx="4800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073150"/>
            <a:ext cx="2057400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38305821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33" y="3523021"/>
            <a:ext cx="8116526" cy="614516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295" y="706080"/>
            <a:ext cx="8116380" cy="260862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4137537"/>
            <a:ext cx="8115300" cy="526477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235096222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3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565150"/>
            <a:ext cx="8115300" cy="2101850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2736850"/>
            <a:ext cx="7597887" cy="749300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285750"/>
            <a:ext cx="2183130" cy="273844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284956"/>
            <a:ext cx="5243619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285750"/>
            <a:ext cx="482811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245892965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3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565150"/>
            <a:ext cx="7613650" cy="1953371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2524168"/>
            <a:ext cx="7194552" cy="33333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2969897"/>
            <a:ext cx="7613650" cy="509903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285750"/>
            <a:ext cx="2183130" cy="273844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284956"/>
            <a:ext cx="5243619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285750"/>
            <a:ext cx="482811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  <p:sp>
        <p:nvSpPr>
          <p:cNvPr id="9" name="TextBox 8"/>
          <p:cNvSpPr txBox="1"/>
          <p:nvPr/>
        </p:nvSpPr>
        <p:spPr>
          <a:xfrm>
            <a:off x="357188" y="700088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8173" y="2025968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574239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3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71" y="843526"/>
            <a:ext cx="7609640" cy="1883876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2736237"/>
            <a:ext cx="7608491" cy="74991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284163"/>
            <a:ext cx="2183130" cy="273844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284163"/>
            <a:ext cx="5243619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285750"/>
            <a:ext cx="482811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53095174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571500"/>
            <a:ext cx="6457949" cy="9779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0" y="1651560"/>
            <a:ext cx="2592324" cy="462990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49" y="2178424"/>
            <a:ext cx="2592324" cy="248559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0" y="1650999"/>
            <a:ext cx="2592324" cy="469901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75144" y="2178050"/>
            <a:ext cx="2592324" cy="248596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8850" y="1644649"/>
            <a:ext cx="2592324" cy="469901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38851" y="2178424"/>
            <a:ext cx="2592324" cy="248559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391281975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1" y="571500"/>
            <a:ext cx="6457949" cy="9715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6463" y="3143250"/>
            <a:ext cx="2588687" cy="51207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6463" y="1771650"/>
            <a:ext cx="2588687" cy="1143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6463" y="3655323"/>
            <a:ext cx="2588687" cy="100869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698" y="3143250"/>
            <a:ext cx="2586701" cy="51207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80697" y="1771650"/>
            <a:ext cx="2586702" cy="1143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80699" y="3655323"/>
            <a:ext cx="2586701" cy="100869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7299" y="3143250"/>
            <a:ext cx="2592352" cy="51207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37391" y="1771650"/>
            <a:ext cx="2585909" cy="1143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37299" y="3655321"/>
            <a:ext cx="2589334" cy="100869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21987130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1645920"/>
            <a:ext cx="8115300" cy="30180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398903411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3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558800"/>
            <a:ext cx="1543050" cy="2927350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558800"/>
            <a:ext cx="6153151" cy="2927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284956"/>
            <a:ext cx="2183130" cy="273844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285750"/>
            <a:ext cx="5243619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285750"/>
            <a:ext cx="482811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2110209136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906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125012335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3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565150"/>
            <a:ext cx="8115299" cy="2101451"/>
          </a:xfrm>
        </p:spPr>
        <p:txBody>
          <a:bodyPr anchor="b">
            <a:normAutofit/>
          </a:bodyPr>
          <a:lstStyle>
            <a:lvl1pPr algn="r"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2731294"/>
            <a:ext cx="7867650" cy="716756"/>
          </a:xfrm>
        </p:spPr>
        <p:txBody>
          <a:bodyPr>
            <a:normAutofit/>
          </a:bodyPr>
          <a:lstStyle>
            <a:lvl1pPr marL="0" indent="0" algn="r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285750"/>
            <a:ext cx="2183130" cy="273844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285751"/>
            <a:ext cx="5243619" cy="2730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285750"/>
            <a:ext cx="482811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1034659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45920"/>
            <a:ext cx="4000500" cy="30180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45920"/>
            <a:ext cx="4000500" cy="30180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256488548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571500"/>
            <a:ext cx="6457950" cy="9715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7" y="1637852"/>
            <a:ext cx="3809993" cy="617934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2349500"/>
            <a:ext cx="3983831" cy="23145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37852"/>
            <a:ext cx="3829050" cy="617934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349500"/>
            <a:ext cx="4000500" cy="23145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38121170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390520881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2762600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143000"/>
            <a:ext cx="3086100" cy="1200150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686" y="560070"/>
            <a:ext cx="4882964" cy="410394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343150"/>
            <a:ext cx="3086100" cy="232086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122031342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143000"/>
            <a:ext cx="5154930" cy="1200150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95928" y="563431"/>
            <a:ext cx="2733722" cy="410058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343150"/>
            <a:ext cx="5154930" cy="232086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269583784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573280"/>
            <a:ext cx="6457950" cy="969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645920"/>
            <a:ext cx="8115300" cy="3018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6520" y="4767263"/>
            <a:ext cx="218313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4766884"/>
            <a:ext cx="58293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285750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1759631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hf sldNum="0" hdr="0" ftr="0" dt="0"/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3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wcjamDFsn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huVPSc9X61E" TargetMode="Externa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hyperlink" Target="https://www.youtube.com/watch?v=Tx2y3BPiV6g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youtube.com/watch?v=KN6gnmE-vLU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1086757" y="894045"/>
            <a:ext cx="7086600" cy="136882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tema 5: </a:t>
            </a:r>
            <a:r>
              <a:rPr lang="en-US" dirty="0"/>
              <a:t>LA MATERIA</a:t>
            </a:r>
            <a:endParaRPr dirty="0"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-606589" y="3377292"/>
            <a:ext cx="10371690" cy="82696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26" name="Picture 2" descr="Resultado de imagen de FOTO MATERIA">
            <a:extLst>
              <a:ext uri="{FF2B5EF4-FFF2-40B4-BE49-F238E27FC236}">
                <a16:creationId xmlns:a16="http://schemas.microsoft.com/office/drawing/2014/main" id="{713458BF-5886-4E57-BBE4-4EEDC1A0E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570" y="1814513"/>
            <a:ext cx="4433061" cy="243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ED83C-9A74-4FE0-88D3-78D5B6004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119" y="1652901"/>
            <a:ext cx="4045200" cy="1710300"/>
          </a:xfrm>
        </p:spPr>
        <p:txBody>
          <a:bodyPr/>
          <a:lstStyle/>
          <a:p>
            <a:r>
              <a:rPr lang="es-ES" sz="4800" dirty="0"/>
              <a:t>Sustancias puras y mezclas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7F6638-6113-4201-8E57-B248D3A921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5600" y="3460032"/>
            <a:ext cx="2925823" cy="100215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78847A-AD86-445B-94AC-014BB799281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071938" y="997673"/>
            <a:ext cx="4735125" cy="3695100"/>
          </a:xfrm>
        </p:spPr>
        <p:txBody>
          <a:bodyPr/>
          <a:lstStyle/>
          <a:p>
            <a:r>
              <a:rPr lang="es-ES" dirty="0"/>
              <a:t>Las </a:t>
            </a:r>
            <a:r>
              <a:rPr lang="es-ES" b="1" dirty="0"/>
              <a:t>mezclas</a:t>
            </a:r>
            <a:r>
              <a:rPr lang="es-ES" dirty="0"/>
              <a:t>, se forman cuando se unen varias sustancias puras. Ejemplos:</a:t>
            </a:r>
          </a:p>
          <a:p>
            <a:pPr marL="114300" indent="0">
              <a:buNone/>
            </a:pPr>
            <a:endParaRPr lang="es-ES" dirty="0"/>
          </a:p>
          <a:p>
            <a:r>
              <a:rPr lang="es-ES" dirty="0"/>
              <a:t>El </a:t>
            </a:r>
            <a:r>
              <a:rPr lang="es-ES" b="1" dirty="0"/>
              <a:t>agua del mar </a:t>
            </a:r>
            <a:r>
              <a:rPr lang="es-ES" dirty="0"/>
              <a:t>contiene gases y sales.  Los peces pueden respirar gracias  al oxígeno disuelto en el agua.</a:t>
            </a:r>
          </a:p>
          <a:p>
            <a:endParaRPr lang="es-ES" dirty="0"/>
          </a:p>
          <a:p>
            <a:r>
              <a:rPr lang="es-ES" dirty="0"/>
              <a:t>Algunas rocas, como </a:t>
            </a:r>
            <a:r>
              <a:rPr lang="es-ES" b="1" dirty="0"/>
              <a:t>el granito</a:t>
            </a:r>
            <a:r>
              <a:rPr lang="es-ES" dirty="0"/>
              <a:t>, están formadas por una mezcla de varios minerales, que se pueden observar si se mira la roca con atención.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El </a:t>
            </a:r>
            <a:r>
              <a:rPr lang="es-ES" b="1" dirty="0"/>
              <a:t>aire</a:t>
            </a:r>
            <a:r>
              <a:rPr lang="es-ES" dirty="0"/>
              <a:t> es una mezcla de varios gases, como el oxígeno, el dióxido de carbono  y el vapor de agua, entre otros.</a:t>
            </a:r>
          </a:p>
          <a:p>
            <a:endParaRPr lang="en-US" dirty="0"/>
          </a:p>
        </p:txBody>
      </p:sp>
      <p:pic>
        <p:nvPicPr>
          <p:cNvPr id="4098" name="Picture 2" descr="Resultado de imagen de granito">
            <a:extLst>
              <a:ext uri="{FF2B5EF4-FFF2-40B4-BE49-F238E27FC236}">
                <a16:creationId xmlns:a16="http://schemas.microsoft.com/office/drawing/2014/main" id="{4204E6A9-4F14-468D-9AC4-EFBF35885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407" y="3000969"/>
            <a:ext cx="907256" cy="90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n de sustancias mezclas">
            <a:extLst>
              <a:ext uri="{FF2B5EF4-FFF2-40B4-BE49-F238E27FC236}">
                <a16:creationId xmlns:a16="http://schemas.microsoft.com/office/drawing/2014/main" id="{70E1E337-08E5-4744-B60B-28056E605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189" y="3363201"/>
            <a:ext cx="2218460" cy="163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119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7E852-57A0-45CB-81BB-0E37617A4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800" y="1574319"/>
            <a:ext cx="4045200" cy="1710300"/>
          </a:xfrm>
        </p:spPr>
        <p:txBody>
          <a:bodyPr/>
          <a:lstStyle/>
          <a:p>
            <a:r>
              <a:rPr lang="es-ES" dirty="0"/>
              <a:t>Tema 5: LA MATERIA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ED2E18-A94C-4E4F-920D-0E0E8E13F2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6FD446-3ED2-46A4-A3AE-A9EC24B6FFD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939500" y="724197"/>
            <a:ext cx="4071158" cy="430836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 descr="Resultado de imagen de final">
            <a:extLst>
              <a:ext uri="{FF2B5EF4-FFF2-40B4-BE49-F238E27FC236}">
                <a16:creationId xmlns:a16="http://schemas.microsoft.com/office/drawing/2014/main" id="{B8A06E18-CFA6-4D20-B0F3-C5430AF1F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500" y="1644769"/>
            <a:ext cx="4071158" cy="246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448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56400" y="1116085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¿</a:t>
            </a:r>
            <a:r>
              <a:rPr lang="es" sz="4800" dirty="0"/>
              <a:t>Qué es </a:t>
            </a:r>
            <a:r>
              <a:rPr lang="en-US" sz="4800" dirty="0"/>
              <a:t>LA MATERIA</a:t>
            </a:r>
            <a:r>
              <a:rPr lang="es" sz="4800" dirty="0"/>
              <a:t>?</a:t>
            </a:r>
            <a:endParaRPr sz="4800" dirty="0"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"/>
          </p:nvPr>
        </p:nvSpPr>
        <p:spPr>
          <a:xfrm>
            <a:off x="356400" y="2949757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E</a:t>
            </a:r>
            <a:r>
              <a:rPr lang="en-US" dirty="0"/>
              <a:t>s </a:t>
            </a:r>
            <a:r>
              <a:rPr lang="en-US" dirty="0" err="1"/>
              <a:t>todo</a:t>
            </a:r>
            <a:r>
              <a:rPr lang="en-US" dirty="0"/>
              <a:t> </a:t>
            </a:r>
            <a:r>
              <a:rPr lang="en-US" dirty="0" err="1"/>
              <a:t>aquello</a:t>
            </a:r>
            <a:r>
              <a:rPr lang="en-US" dirty="0"/>
              <a:t> que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rodea</a:t>
            </a:r>
            <a:r>
              <a:rPr lang="en-US" dirty="0"/>
              <a:t>, </a:t>
            </a:r>
            <a:r>
              <a:rPr lang="en-US" dirty="0" err="1"/>
              <a:t>como</a:t>
            </a:r>
            <a:r>
              <a:rPr lang="en-US" dirty="0"/>
              <a:t> la tierra, las </a:t>
            </a:r>
            <a:r>
              <a:rPr lang="en-US" dirty="0" err="1"/>
              <a:t>rocas</a:t>
            </a:r>
            <a:r>
              <a:rPr lang="en-US" dirty="0"/>
              <a:t>, los </a:t>
            </a:r>
            <a:r>
              <a:rPr lang="en-US" dirty="0" err="1"/>
              <a:t>árboles</a:t>
            </a:r>
            <a:r>
              <a:rPr lang="en-US" dirty="0"/>
              <a:t>,…, o el </a:t>
            </a:r>
            <a:r>
              <a:rPr lang="en-US" dirty="0" err="1"/>
              <a:t>aire</a:t>
            </a:r>
            <a:r>
              <a:rPr lang="en-US" dirty="0"/>
              <a:t> </a:t>
            </a:r>
            <a:r>
              <a:rPr lang="en-US" dirty="0" err="1"/>
              <a:t>aunque</a:t>
            </a:r>
            <a:r>
              <a:rPr lang="en-US" dirty="0"/>
              <a:t> no se </a:t>
            </a:r>
            <a:r>
              <a:rPr lang="en-US" dirty="0" err="1"/>
              <a:t>pueda</a:t>
            </a:r>
            <a:r>
              <a:rPr lang="en-US" dirty="0"/>
              <a:t> ver.</a:t>
            </a:r>
            <a:endParaRPr dirty="0"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2"/>
          </p:nvPr>
        </p:nvSpPr>
        <p:spPr>
          <a:xfrm>
            <a:off x="4950600" y="-415172"/>
            <a:ext cx="3837000" cy="3695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Otras cosas que nos rodean no son materia. La luz o la música, no están hechas de materia.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Cada tipo de materia se llama </a:t>
            </a:r>
            <a:r>
              <a:rPr lang="es-ES" b="1" dirty="0"/>
              <a:t>SUSTANCIA.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Estas sustancias serían: papel, vidrio, hormigón, plástico o madera.</a:t>
            </a:r>
            <a:endParaRPr dirty="0"/>
          </a:p>
        </p:txBody>
      </p:sp>
      <p:pic>
        <p:nvPicPr>
          <p:cNvPr id="2050" name="Picture 2" descr="Resultado de imagen de dibujo la  materia">
            <a:extLst>
              <a:ext uri="{FF2B5EF4-FFF2-40B4-BE49-F238E27FC236}">
                <a16:creationId xmlns:a16="http://schemas.microsoft.com/office/drawing/2014/main" id="{D0CC2BE2-7299-425E-8809-83FF9AC18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306" y="2703675"/>
            <a:ext cx="212407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314324" y="961594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/>
              <a:t>Propiedades</a:t>
            </a:r>
            <a:r>
              <a:rPr lang="en-US" sz="4000" dirty="0"/>
              <a:t> de la </a:t>
            </a:r>
            <a:r>
              <a:rPr lang="en-US" sz="4000" dirty="0" err="1"/>
              <a:t>materia</a:t>
            </a:r>
            <a:endParaRPr sz="4000" dirty="0"/>
          </a:p>
        </p:txBody>
      </p:sp>
      <p:sp>
        <p:nvSpPr>
          <p:cNvPr id="71" name="Google Shape;71;p15"/>
          <p:cNvSpPr txBox="1">
            <a:spLocks noGrp="1"/>
          </p:cNvSpPr>
          <p:nvPr>
            <p:ph type="subTitle" idx="1"/>
          </p:nvPr>
        </p:nvSpPr>
        <p:spPr>
          <a:xfrm>
            <a:off x="367499" y="277012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La materia tiene dos propiedades: la masa y el volumen.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Otras propiedades: brillo, color, olor o dureza.</a:t>
            </a:r>
          </a:p>
          <a:p>
            <a:pPr marL="0" lvl="0" indent="0"/>
            <a:r>
              <a:rPr lang="en-US" dirty="0">
                <a:hlinkClick r:id="rId3"/>
              </a:rPr>
              <a:t>https://www.youtube.com/watch?v=swcjamDFsn0</a:t>
            </a:r>
            <a:endParaRPr lang="en-US" dirty="0"/>
          </a:p>
          <a:p>
            <a:pPr marL="0" lvl="0" indent="0"/>
            <a:endParaRPr dirty="0"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2"/>
          </p:nvPr>
        </p:nvSpPr>
        <p:spPr>
          <a:xfrm>
            <a:off x="4412699" y="817891"/>
            <a:ext cx="4231239" cy="32977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 b="1" dirty="0"/>
              <a:t>MASA</a:t>
            </a:r>
            <a:r>
              <a:rPr lang="es-ES" dirty="0"/>
              <a:t>: es la cantidad de materia. Se mide en gramos (g), para medir cosas pequeñas o en kilogramos (kg), para medir cosas grandes.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 dirty="0"/>
              <a:t>La masa se mide con básculas.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lang="es-ES" dirty="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lang="es-ES" dirty="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 b="1" dirty="0"/>
              <a:t>VOLUMEN</a:t>
            </a:r>
            <a:r>
              <a:rPr lang="es-ES" dirty="0"/>
              <a:t>: es el espacio que ocupa la materia. Se mide en litros (L).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 dirty="0"/>
              <a:t>El volumen se mide con recipientes graduados, es decir, con marcas para saber lo que miden los líquidos.</a:t>
            </a:r>
            <a:endParaRPr dirty="0"/>
          </a:p>
        </p:txBody>
      </p:sp>
      <p:pic>
        <p:nvPicPr>
          <p:cNvPr id="3074" name="Picture 2" descr="Resultado de imagen de bascula dibujo">
            <a:extLst>
              <a:ext uri="{FF2B5EF4-FFF2-40B4-BE49-F238E27FC236}">
                <a16:creationId xmlns:a16="http://schemas.microsoft.com/office/drawing/2014/main" id="{FF35586F-DC1B-4674-9917-E663D783F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265" y="1309539"/>
            <a:ext cx="1014411" cy="101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n de recipiente graduado dibujo">
            <a:extLst>
              <a:ext uri="{FF2B5EF4-FFF2-40B4-BE49-F238E27FC236}">
                <a16:creationId xmlns:a16="http://schemas.microsoft.com/office/drawing/2014/main" id="{EED2961B-F60F-4E84-B1E2-47F2F6107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544" y="3959282"/>
            <a:ext cx="1085851" cy="118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CDBFD-709F-4513-81B7-750164745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00" y="1679050"/>
            <a:ext cx="4045200" cy="1710300"/>
          </a:xfrm>
        </p:spPr>
        <p:txBody>
          <a:bodyPr/>
          <a:lstStyle/>
          <a:p>
            <a:r>
              <a:rPr lang="es-ES" dirty="0"/>
              <a:t>Estados de la materia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A0838F-0417-41C2-A5E8-F9DDFB717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500" y="3389350"/>
            <a:ext cx="4045200" cy="1345500"/>
          </a:xfrm>
        </p:spPr>
        <p:txBody>
          <a:bodyPr/>
          <a:lstStyle/>
          <a:p>
            <a:r>
              <a:rPr lang="es-ES" dirty="0"/>
              <a:t>Son tres: sólidos, líquidos y gaseosos.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141E31-71DF-4B0A-977D-C8995A608DD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837010" y="362251"/>
            <a:ext cx="2191475" cy="346714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 descr="Resultado de imagen de estados de la materia">
            <a:extLst>
              <a:ext uri="{FF2B5EF4-FFF2-40B4-BE49-F238E27FC236}">
                <a16:creationId xmlns:a16="http://schemas.microsoft.com/office/drawing/2014/main" id="{F8DA4396-0434-4F1D-8D09-690D6800F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550069"/>
            <a:ext cx="4814888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534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85544-5BA4-4861-A81F-2D06C2640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00" y="1625962"/>
            <a:ext cx="4045200" cy="1710300"/>
          </a:xfrm>
        </p:spPr>
        <p:txBody>
          <a:bodyPr/>
          <a:lstStyle/>
          <a:p>
            <a:r>
              <a:rPr lang="es-ES" dirty="0"/>
              <a:t>Estados del agua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16DBBA-485D-47EE-A784-3970EC2284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500" y="3466729"/>
            <a:ext cx="4045200" cy="1345500"/>
          </a:xfrm>
        </p:spPr>
        <p:txBody>
          <a:bodyPr/>
          <a:lstStyle/>
          <a:p>
            <a:r>
              <a:rPr lang="es-ES" dirty="0"/>
              <a:t>Son tres: sólidos, líquido o gaseoso.</a:t>
            </a:r>
          </a:p>
          <a:p>
            <a:r>
              <a:rPr lang="en-US" dirty="0">
                <a:hlinkClick r:id="rId2"/>
              </a:rPr>
              <a:t>https://www.youtube.com/watch?v=huVPSc9X61E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7BECE9-8935-4F51-9942-A2CCD719F0C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970312" y="1291925"/>
            <a:ext cx="2996529" cy="347027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102" name="Picture 6" descr="Resultado de imagen de estados del agua">
            <a:extLst>
              <a:ext uri="{FF2B5EF4-FFF2-40B4-BE49-F238E27FC236}">
                <a16:creationId xmlns:a16="http://schemas.microsoft.com/office/drawing/2014/main" id="{A5A2410D-090C-4466-B2DC-C7FA3F3C2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6" y="338439"/>
            <a:ext cx="4903426" cy="456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157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7CA57-D826-463E-B6A3-34C5AEAC8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894" y="987616"/>
            <a:ext cx="4045200" cy="1710300"/>
          </a:xfrm>
        </p:spPr>
        <p:txBody>
          <a:bodyPr/>
          <a:lstStyle/>
          <a:p>
            <a:r>
              <a:rPr lang="es-ES" sz="3600" dirty="0"/>
              <a:t>Propiedades de los sólidos.</a:t>
            </a:r>
            <a:br>
              <a:rPr lang="es-ES" sz="3600" dirty="0"/>
            </a:br>
            <a:r>
              <a:rPr lang="en-US" sz="2000" dirty="0">
                <a:hlinkClick r:id="rId2"/>
              </a:rPr>
              <a:t>https://www.youtube.com/watch?v=Tx2y3BPiV6g</a:t>
            </a:r>
            <a:endParaRPr lang="en-US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58F6EC-2DCF-465E-8D07-C6D2E8EDD65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098820" y="78859"/>
            <a:ext cx="5095123" cy="4609097"/>
          </a:xfrm>
        </p:spPr>
        <p:txBody>
          <a:bodyPr/>
          <a:lstStyle/>
          <a:p>
            <a:r>
              <a:rPr lang="es-ES" dirty="0"/>
              <a:t>Un sólido es </a:t>
            </a:r>
            <a:r>
              <a:rPr lang="es-ES" b="1" dirty="0"/>
              <a:t>frágil</a:t>
            </a:r>
            <a:r>
              <a:rPr lang="es-ES" dirty="0"/>
              <a:t> cuando se rompe con facilidad sin llegar a deformarse, como el vidrio.</a:t>
            </a:r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Un sólido es </a:t>
            </a:r>
            <a:r>
              <a:rPr lang="es-ES" b="1" dirty="0"/>
              <a:t>elástico</a:t>
            </a:r>
            <a:r>
              <a:rPr lang="es-ES" dirty="0"/>
              <a:t> cuando recupera su forma original tras haber sido deformado, como la goma.</a:t>
            </a:r>
          </a:p>
          <a:p>
            <a:endParaRPr lang="es-ES" dirty="0"/>
          </a:p>
          <a:p>
            <a:r>
              <a:rPr lang="es-ES" dirty="0"/>
              <a:t>Un sólido es </a:t>
            </a:r>
            <a:r>
              <a:rPr lang="es-ES" b="1" dirty="0"/>
              <a:t>resistente</a:t>
            </a:r>
            <a:r>
              <a:rPr lang="es-ES" dirty="0"/>
              <a:t> cuando soporta mucha fuerza sin romperse, como el hormigón.</a:t>
            </a:r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Un sólido es </a:t>
            </a:r>
            <a:r>
              <a:rPr lang="es-ES" b="1" dirty="0"/>
              <a:t>flexible</a:t>
            </a:r>
            <a:r>
              <a:rPr lang="es-ES" dirty="0"/>
              <a:t> si se puede doblar sin que se rompa, como la tela.</a:t>
            </a:r>
            <a:endParaRPr lang="en-US" dirty="0"/>
          </a:p>
        </p:txBody>
      </p:sp>
      <p:pic>
        <p:nvPicPr>
          <p:cNvPr id="6146" name="Picture 2" descr="Resultado de imagen de vaso roto">
            <a:extLst>
              <a:ext uri="{FF2B5EF4-FFF2-40B4-BE49-F238E27FC236}">
                <a16:creationId xmlns:a16="http://schemas.microsoft.com/office/drawing/2014/main" id="{E0E48341-67F9-42AF-8FF1-530F8FBEC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414" y="1023968"/>
            <a:ext cx="434116" cy="72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Resultado de imagen de goma estirada">
            <a:extLst>
              <a:ext uri="{FF2B5EF4-FFF2-40B4-BE49-F238E27FC236}">
                <a16:creationId xmlns:a16="http://schemas.microsoft.com/office/drawing/2014/main" id="{D2E1C8B3-AA64-422E-8143-18C90653D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617" y="2158983"/>
            <a:ext cx="538933" cy="53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Resultado de imagen de foto solidos">
            <a:extLst>
              <a:ext uri="{FF2B5EF4-FFF2-40B4-BE49-F238E27FC236}">
                <a16:creationId xmlns:a16="http://schemas.microsoft.com/office/drawing/2014/main" id="{20FDD54B-2905-427F-AC5F-FCA67F2F9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18" y="2577782"/>
            <a:ext cx="2952552" cy="221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Resultado de imagen de hormigon">
            <a:extLst>
              <a:ext uri="{FF2B5EF4-FFF2-40B4-BE49-F238E27FC236}">
                <a16:creationId xmlns:a16="http://schemas.microsoft.com/office/drawing/2014/main" id="{8088BA8C-F97D-4B31-9A64-5E79C6662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893" y="3114950"/>
            <a:ext cx="952866" cy="59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Resultado de imagen de trozo de tela">
            <a:extLst>
              <a:ext uri="{FF2B5EF4-FFF2-40B4-BE49-F238E27FC236}">
                <a16:creationId xmlns:a16="http://schemas.microsoft.com/office/drawing/2014/main" id="{8D55D0D9-81AB-4D47-B7E4-F56A3308E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472" y="4028359"/>
            <a:ext cx="1052513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808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5027A-7F29-4C0D-B627-48E733B85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331" y="897557"/>
            <a:ext cx="4509700" cy="2002886"/>
          </a:xfrm>
        </p:spPr>
        <p:txBody>
          <a:bodyPr/>
          <a:lstStyle/>
          <a:p>
            <a:r>
              <a:rPr lang="es-ES" sz="4000" dirty="0"/>
              <a:t>Propiedades de los líquidos.</a:t>
            </a:r>
            <a:br>
              <a:rPr lang="es-ES" sz="4000" dirty="0"/>
            </a:br>
            <a:r>
              <a:rPr lang="en-US" sz="1600" dirty="0">
                <a:hlinkClick r:id="rId2"/>
              </a:rPr>
              <a:t>https://www.youtube.com/watch?v=KN6gnmE-vLU</a:t>
            </a:r>
            <a:endParaRPr lang="en-US" sz="1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EAD54F-E046-4939-9E7B-497F83B7AE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800" y="2845223"/>
            <a:ext cx="4045200" cy="1345500"/>
          </a:xfrm>
        </p:spPr>
        <p:txBody>
          <a:bodyPr/>
          <a:lstStyle/>
          <a:p>
            <a:r>
              <a:rPr lang="es-ES" dirty="0"/>
              <a:t>Los líquidos pueden fluir, es decir, pueden pasar de un sitio a otro y deslizarse por una superficie si se derraman sobre ella. El agua es muy </a:t>
            </a:r>
            <a:r>
              <a:rPr lang="es-ES" dirty="0" err="1"/>
              <a:t>fluída</a:t>
            </a:r>
            <a:r>
              <a:rPr lang="es-ES" dirty="0"/>
              <a:t>.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9CE115-00B5-42C2-BCF3-6315AA6618E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310700" y="952777"/>
            <a:ext cx="4730937" cy="2832179"/>
          </a:xfrm>
        </p:spPr>
        <p:txBody>
          <a:bodyPr/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Algunas de las propiedades de los líquidos son la viscosidad y la volatilidad. </a:t>
            </a:r>
          </a:p>
          <a:p>
            <a:endParaRPr lang="es-ES" dirty="0"/>
          </a:p>
          <a:p>
            <a:r>
              <a:rPr lang="es-ES" dirty="0"/>
              <a:t>La </a:t>
            </a:r>
            <a:r>
              <a:rPr lang="es-ES" b="1" dirty="0"/>
              <a:t>viscosidad</a:t>
            </a:r>
            <a:r>
              <a:rPr lang="es-ES" dirty="0"/>
              <a:t> es la resistencia que tiene  un líquido a fluir. Cuanto más viscoso es un líquido, peor se desliza sobre una superficie. </a:t>
            </a:r>
            <a:r>
              <a:rPr lang="es-ES" dirty="0" err="1"/>
              <a:t>Ej</a:t>
            </a:r>
            <a:r>
              <a:rPr lang="es-ES" dirty="0"/>
              <a:t>: la miel es más viscosa que el agua.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La </a:t>
            </a:r>
            <a:r>
              <a:rPr lang="es-ES" b="1" dirty="0"/>
              <a:t>volatilidad </a:t>
            </a:r>
            <a:r>
              <a:rPr lang="es-ES" dirty="0"/>
              <a:t>es la facilidad que tiene un líquido para transformarse en gas. Cuanto más volátil es, mejor percibimos su olor. </a:t>
            </a:r>
            <a:r>
              <a:rPr lang="es-ES" dirty="0" err="1"/>
              <a:t>Ej</a:t>
            </a:r>
            <a:r>
              <a:rPr lang="es-ES" dirty="0"/>
              <a:t>: la colonia es muy volátil, por eso, huele mucho.</a:t>
            </a:r>
          </a:p>
          <a:p>
            <a:pPr marL="114300" indent="0">
              <a:buNone/>
            </a:pPr>
            <a:endParaRPr lang="es-ES" dirty="0"/>
          </a:p>
          <a:p>
            <a:pPr marL="114300" indent="0">
              <a:buNone/>
            </a:pPr>
            <a:endParaRPr lang="es-ES" dirty="0"/>
          </a:p>
          <a:p>
            <a:pPr marL="114300" indent="0">
              <a:buNone/>
            </a:pPr>
            <a:endParaRPr lang="es-ES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7170" name="Picture 2" descr="Resultado de imagen de jarra de agua echando vaso">
            <a:extLst>
              <a:ext uri="{FF2B5EF4-FFF2-40B4-BE49-F238E27FC236}">
                <a16:creationId xmlns:a16="http://schemas.microsoft.com/office/drawing/2014/main" id="{CEE0ABC5-92EE-4DD5-AE0F-F476FAAEC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7" y="3924583"/>
            <a:ext cx="1059654" cy="101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n de solido viscoso">
            <a:extLst>
              <a:ext uri="{FF2B5EF4-FFF2-40B4-BE49-F238E27FC236}">
                <a16:creationId xmlns:a16="http://schemas.microsoft.com/office/drawing/2014/main" id="{280EDFBA-E626-4E1A-9C6E-C607AFE20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931" y="2132056"/>
            <a:ext cx="1465661" cy="119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de perfume">
            <a:extLst>
              <a:ext uri="{FF2B5EF4-FFF2-40B4-BE49-F238E27FC236}">
                <a16:creationId xmlns:a16="http://schemas.microsoft.com/office/drawing/2014/main" id="{E67DF6DD-7F03-460A-8141-5CAA4BF1D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345" y="2132055"/>
            <a:ext cx="1659324" cy="119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919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67386-16D8-4415-9210-D911671CD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400" dirty="0"/>
              <a:t>Propiedades de los gases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034087-594C-423F-B21A-CBB39753A6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120" y="2904217"/>
            <a:ext cx="4045200" cy="13455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B313B4-A450-4E57-9A63-64BC753F771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310700" y="-71438"/>
            <a:ext cx="4668995" cy="4212131"/>
          </a:xfrm>
        </p:spPr>
        <p:txBody>
          <a:bodyPr/>
          <a:lstStyle/>
          <a:p>
            <a:r>
              <a:rPr lang="es-ES" dirty="0"/>
              <a:t>Los gases tienen la propiedad de </a:t>
            </a:r>
            <a:r>
              <a:rPr lang="es-ES" b="1" dirty="0"/>
              <a:t>expandirse</a:t>
            </a:r>
            <a:r>
              <a:rPr lang="es-ES" dirty="0"/>
              <a:t> y </a:t>
            </a:r>
            <a:r>
              <a:rPr lang="es-ES" b="1" dirty="0"/>
              <a:t>comprimirse</a:t>
            </a:r>
            <a:r>
              <a:rPr lang="es-ES" dirty="0"/>
              <a:t>.</a:t>
            </a:r>
          </a:p>
          <a:p>
            <a:pPr marL="114300" indent="0">
              <a:buNone/>
            </a:pPr>
            <a:endParaRPr lang="es-ES" dirty="0"/>
          </a:p>
          <a:p>
            <a:r>
              <a:rPr lang="es-ES" dirty="0"/>
              <a:t>Al desinflarse un globo, el gas que hay  en su interior aumenta su volumen porque se </a:t>
            </a:r>
            <a:r>
              <a:rPr lang="es-ES" b="1" dirty="0"/>
              <a:t>expande</a:t>
            </a:r>
            <a:r>
              <a:rPr lang="es-ES" dirty="0"/>
              <a:t> por toda la habitación.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pPr marL="114300" indent="0">
              <a:buNone/>
            </a:pPr>
            <a:endParaRPr lang="es-ES" dirty="0"/>
          </a:p>
          <a:p>
            <a:pPr marL="114300" indent="0">
              <a:buNone/>
            </a:pPr>
            <a:endParaRPr lang="es-ES" dirty="0"/>
          </a:p>
          <a:p>
            <a:r>
              <a:rPr lang="es-ES" dirty="0"/>
              <a:t>Al apretar el émbolo de la jeringuilla,  el volumen del gas que hay en su interior disminuye. El gas se </a:t>
            </a:r>
            <a:r>
              <a:rPr lang="es-ES" b="1" dirty="0"/>
              <a:t>comprime</a:t>
            </a:r>
            <a:r>
              <a:rPr lang="es-ES" dirty="0"/>
              <a:t>.</a:t>
            </a:r>
          </a:p>
          <a:p>
            <a:endParaRPr lang="en-US" dirty="0"/>
          </a:p>
        </p:txBody>
      </p:sp>
      <p:pic>
        <p:nvPicPr>
          <p:cNvPr id="2050" name="Picture 2" descr="Resultado de imagen de globo desinflandose">
            <a:extLst>
              <a:ext uri="{FF2B5EF4-FFF2-40B4-BE49-F238E27FC236}">
                <a16:creationId xmlns:a16="http://schemas.microsoft.com/office/drawing/2014/main" id="{BD0B3A7B-A219-484C-95C4-9A6103E35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798" y="1668120"/>
            <a:ext cx="1017930" cy="101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de gas jeringuilla">
            <a:extLst>
              <a:ext uri="{FF2B5EF4-FFF2-40B4-BE49-F238E27FC236}">
                <a16:creationId xmlns:a16="http://schemas.microsoft.com/office/drawing/2014/main" id="{3F139167-146E-4472-BC8C-2E32F6C4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3682152"/>
            <a:ext cx="2071687" cy="124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de imagen gas">
            <a:extLst>
              <a:ext uri="{FF2B5EF4-FFF2-40B4-BE49-F238E27FC236}">
                <a16:creationId xmlns:a16="http://schemas.microsoft.com/office/drawing/2014/main" id="{06CB0DC6-2A97-4CDB-8F08-887BD41B5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33" y="2917122"/>
            <a:ext cx="286702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851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E6C86-F5CD-4753-9C89-1B51AB7E8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500" y="1716600"/>
            <a:ext cx="4045200" cy="1710300"/>
          </a:xfrm>
        </p:spPr>
        <p:txBody>
          <a:bodyPr/>
          <a:lstStyle/>
          <a:p>
            <a:r>
              <a:rPr lang="es-ES" sz="4800" dirty="0"/>
              <a:t>Sustancias puras y mezclas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420A2B-E977-481F-8C32-199FFE5DC3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011BEC-AEAF-43B3-8E42-3BE9F3F4CA0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092649" y="812690"/>
            <a:ext cx="4785851" cy="3641323"/>
          </a:xfrm>
        </p:spPr>
        <p:txBody>
          <a:bodyPr/>
          <a:lstStyle/>
          <a:p>
            <a:r>
              <a:rPr lang="es-ES" dirty="0"/>
              <a:t>Las </a:t>
            </a:r>
            <a:r>
              <a:rPr lang="es-ES" b="1" dirty="0"/>
              <a:t>sustancias puras </a:t>
            </a:r>
            <a:r>
              <a:rPr lang="es-ES" dirty="0"/>
              <a:t>son las que están formadas por un solo tipo de materia. Ejemplos:</a:t>
            </a:r>
          </a:p>
          <a:p>
            <a:endParaRPr lang="es-ES" dirty="0"/>
          </a:p>
          <a:p>
            <a:r>
              <a:rPr lang="es-ES" b="1" dirty="0"/>
              <a:t>El oxígeno</a:t>
            </a:r>
            <a:r>
              <a:rPr lang="es-ES" dirty="0"/>
              <a:t>, se puede guardar en botellas de acero y se usan en las ambulancias y hospitales para que las personas respiren mejor.</a:t>
            </a:r>
          </a:p>
          <a:p>
            <a:endParaRPr lang="es-ES" dirty="0"/>
          </a:p>
          <a:p>
            <a:r>
              <a:rPr lang="es-ES" b="1" dirty="0"/>
              <a:t>El azúcar</a:t>
            </a:r>
            <a:r>
              <a:rPr lang="es-ES" dirty="0"/>
              <a:t>, se usa habitualmente para dar sabor dulce a las comidas.</a:t>
            </a:r>
          </a:p>
          <a:p>
            <a:endParaRPr lang="es-ES" dirty="0"/>
          </a:p>
          <a:p>
            <a:r>
              <a:rPr lang="es-ES" b="1" dirty="0"/>
              <a:t>El helio, </a:t>
            </a:r>
            <a:r>
              <a:rPr lang="es-ES" dirty="0"/>
              <a:t>se puede utilizar para inflar globos. Los globos que contiene helio se «escapan» si los soltamos.</a:t>
            </a:r>
          </a:p>
          <a:p>
            <a:endParaRPr lang="es-ES" dirty="0"/>
          </a:p>
          <a:p>
            <a:r>
              <a:rPr lang="es-ES" b="1" dirty="0"/>
              <a:t>El hierro, </a:t>
            </a:r>
            <a:r>
              <a:rPr lang="es-ES" dirty="0"/>
              <a:t>se fabrican muchos objetos, como algunos bancos, farolas,…</a:t>
            </a:r>
          </a:p>
          <a:p>
            <a:endParaRPr lang="en-US" dirty="0"/>
          </a:p>
        </p:txBody>
      </p:sp>
      <p:pic>
        <p:nvPicPr>
          <p:cNvPr id="3074" name="Picture 2" descr="Resultado de imagen de sustancias puras">
            <a:extLst>
              <a:ext uri="{FF2B5EF4-FFF2-40B4-BE49-F238E27FC236}">
                <a16:creationId xmlns:a16="http://schemas.microsoft.com/office/drawing/2014/main" id="{61770CD1-59BF-4CCD-BFA1-09E6DF69B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018" y="3426900"/>
            <a:ext cx="2794164" cy="145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508971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281</TotalTime>
  <Words>717</Words>
  <Application>Microsoft Office PowerPoint</Application>
  <PresentationFormat>On-screen Show (16:9)</PresentationFormat>
  <Paragraphs>83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Vapor Trail</vt:lpstr>
      <vt:lpstr>tema 5: LA MATERIA</vt:lpstr>
      <vt:lpstr>¿Qué es LA MATERIA?</vt:lpstr>
      <vt:lpstr>Propiedades de la materia</vt:lpstr>
      <vt:lpstr>Estados de la materia</vt:lpstr>
      <vt:lpstr>Estados del agua</vt:lpstr>
      <vt:lpstr>Propiedades de los sólidos. https://www.youtube.com/watch?v=Tx2y3BPiV6g</vt:lpstr>
      <vt:lpstr>Propiedades de los líquidos. https://www.youtube.com/watch?v=KN6gnmE-vLU</vt:lpstr>
      <vt:lpstr>Propiedades de los gases</vt:lpstr>
      <vt:lpstr>Sustancias puras y mezclas</vt:lpstr>
      <vt:lpstr>Sustancias puras y mezclas</vt:lpstr>
      <vt:lpstr>Tema 5: LA MATERIA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9: fracciones y decimales</dc:title>
  <cp:lastModifiedBy>MLP</cp:lastModifiedBy>
  <cp:revision>23</cp:revision>
  <dcterms:modified xsi:type="dcterms:W3CDTF">2020-03-15T18:38:18Z</dcterms:modified>
</cp:coreProperties>
</file>