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" initials="S" lastIdx="1" clrIdx="0">
    <p:extLst>
      <p:ext uri="{19B8F6BF-5375-455C-9EA6-DF929625EA0E}">
        <p15:presenceInfo xmlns:p15="http://schemas.microsoft.com/office/powerpoint/2012/main" userId="S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35A"/>
    <a:srgbClr val="66FF99"/>
    <a:srgbClr val="0C9CF4"/>
    <a:srgbClr val="2BCDD5"/>
    <a:srgbClr val="003399"/>
    <a:srgbClr val="8CE4E8"/>
    <a:srgbClr val="C92797"/>
    <a:srgbClr val="92B6F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5890" autoAdjust="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FC8B0-BBA5-4C8E-96C3-8F8E5EDD637B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D6562-3997-4E93-8E7D-29A7EAA5ACD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134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6562-3997-4E93-8E7D-29A7EAA5ACD5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067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5544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463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122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928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8796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563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072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0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050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60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191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331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102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172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38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897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550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791D1D-C057-4F2A-93D5-4E8002EA6583}" type="datetimeFigureOut">
              <a:rPr lang="es-ES" smtClean="0"/>
              <a:pPr/>
              <a:t>31/5/20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B8EC9E-FE07-42ED-9892-E3D940760A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5500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0800000" flipV="1">
            <a:off x="590550" y="1013012"/>
            <a:ext cx="10038128" cy="2510117"/>
          </a:xfrm>
        </p:spPr>
        <p:txBody>
          <a:bodyPr>
            <a:normAutofit fontScale="90000"/>
          </a:bodyPr>
          <a:lstStyle/>
          <a:p>
            <a:pPr algn="ctr"/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TEMA  2 :</a:t>
            </a:r>
            <a:br>
              <a:rPr lang="es-ES" dirty="0"/>
            </a:br>
            <a:r>
              <a:rPr lang="es-ES" dirty="0"/>
              <a:t>NUESTROS RÍOS</a:t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58581" y="4017398"/>
            <a:ext cx="2892478" cy="587009"/>
          </a:xfrm>
        </p:spPr>
        <p:txBody>
          <a:bodyPr>
            <a:noAutofit/>
          </a:bodyPr>
          <a:lstStyle/>
          <a:p>
            <a:pPr algn="ctr"/>
            <a:r>
              <a:rPr lang="es-ES" sz="4000" dirty="0"/>
              <a:t>sociales</a:t>
            </a:r>
          </a:p>
        </p:txBody>
      </p:sp>
      <p:sp>
        <p:nvSpPr>
          <p:cNvPr id="5" name="Llamada de nube 4"/>
          <p:cNvSpPr/>
          <p:nvPr/>
        </p:nvSpPr>
        <p:spPr>
          <a:xfrm>
            <a:off x="8664033" y="3429000"/>
            <a:ext cx="2836984" cy="2063261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Espero que te guste!!!</a:t>
            </a:r>
          </a:p>
        </p:txBody>
      </p:sp>
    </p:spTree>
    <p:extLst>
      <p:ext uri="{BB962C8B-B14F-4D97-AF65-F5344CB8AC3E}">
        <p14:creationId xmlns:p14="http://schemas.microsoft.com/office/powerpoint/2010/main" val="17954202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8325" y="461108"/>
            <a:ext cx="4487984" cy="820846"/>
          </a:xfrm>
        </p:spPr>
        <p:txBody>
          <a:bodyPr/>
          <a:lstStyle/>
          <a:p>
            <a:r>
              <a:rPr lang="es-ES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Cómo son los ríos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15788" y="1156063"/>
            <a:ext cx="874058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Los ríos son corrientes continuas de agua que discurren por la superficie de la Tierra.</a:t>
            </a:r>
          </a:p>
          <a:p>
            <a:endParaRPr lang="es-ES" b="1" i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ES" sz="2000" b="1" i="1" dirty="0">
                <a:solidFill>
                  <a:schemeClr val="accent1">
                    <a:lumMod val="50000"/>
                  </a:schemeClr>
                </a:solidFill>
              </a:rPr>
              <a:t>Las partes de un río</a:t>
            </a:r>
          </a:p>
          <a:p>
            <a:endParaRPr lang="es-ES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b="1" i="1" u="sng" dirty="0">
                <a:solidFill>
                  <a:schemeClr val="accent6">
                    <a:lumMod val="75000"/>
                  </a:schemeClr>
                </a:solidFill>
              </a:rPr>
              <a:t> Cauce: </a:t>
            </a:r>
            <a:r>
              <a:rPr lang="es-ES" dirty="0">
                <a:solidFill>
                  <a:schemeClr val="bg1"/>
                </a:solidFill>
              </a:rPr>
              <a:t>Es el terreno hundido por el que discurre el agua del río. </a:t>
            </a:r>
          </a:p>
          <a:p>
            <a:r>
              <a:rPr lang="es-ES" dirty="0">
                <a:solidFill>
                  <a:schemeClr val="bg1"/>
                </a:solidFill>
              </a:rPr>
              <a:t>Algunas veces tiene poca profundidad.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b="1" i="1" u="sng" dirty="0">
                <a:solidFill>
                  <a:schemeClr val="accent6">
                    <a:lumMod val="75000"/>
                  </a:schemeClr>
                </a:solidFill>
              </a:rPr>
              <a:t>Caudal: </a:t>
            </a:r>
            <a:r>
              <a:rPr lang="es-ES" dirty="0">
                <a:solidFill>
                  <a:schemeClr val="bg1"/>
                </a:solidFill>
              </a:rPr>
              <a:t>Es la cantidad de agua que lleva un río. Es variable,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ES" dirty="0">
                <a:solidFill>
                  <a:schemeClr val="bg1"/>
                </a:solidFill>
              </a:rPr>
              <a:t>aumenta cuando llueve mucho y disminuye cuando las lluvias son escasas.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s-ES" dirty="0">
              <a:solidFill>
                <a:schemeClr val="bg1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b="1" i="1" u="sng" dirty="0">
                <a:solidFill>
                  <a:schemeClr val="accent6">
                    <a:lumMod val="75000"/>
                  </a:schemeClr>
                </a:solidFill>
              </a:rPr>
              <a:t>Curso: </a:t>
            </a:r>
            <a:r>
              <a:rPr lang="es-ES" dirty="0">
                <a:solidFill>
                  <a:schemeClr val="bg1"/>
                </a:solidFill>
              </a:rPr>
              <a:t>Es el recorrido que hace el río desde el nacimiento hasta su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ES" dirty="0">
                <a:solidFill>
                  <a:schemeClr val="bg1"/>
                </a:solidFill>
              </a:rPr>
              <a:t>desembocadura.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s-ES" dirty="0">
              <a:solidFill>
                <a:schemeClr val="bg1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ES" dirty="0">
                <a:solidFill>
                  <a:schemeClr val="bg1"/>
                </a:solidFill>
              </a:rPr>
              <a:t>Unos son muy cortos y desembocan en otros ríos. Se llaman </a:t>
            </a:r>
            <a:r>
              <a:rPr lang="es-ES" b="1" dirty="0">
                <a:solidFill>
                  <a:schemeClr val="bg1"/>
                </a:solidFill>
              </a:rPr>
              <a:t>afluentes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ES" dirty="0">
                <a:solidFill>
                  <a:schemeClr val="bg1"/>
                </a:solidFill>
              </a:rPr>
              <a:t>Los ríos que desembocan directamente en el mar se llaman </a:t>
            </a:r>
            <a:r>
              <a:rPr lang="es-ES" b="1" dirty="0">
                <a:solidFill>
                  <a:schemeClr val="bg1"/>
                </a:solidFill>
              </a:rPr>
              <a:t>ríos principales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ES" dirty="0">
                <a:solidFill>
                  <a:schemeClr val="bg1"/>
                </a:solidFill>
              </a:rPr>
              <a:t>Se pueden construir </a:t>
            </a:r>
            <a:r>
              <a:rPr lang="es-ES" b="1" dirty="0">
                <a:solidFill>
                  <a:schemeClr val="bg1"/>
                </a:solidFill>
              </a:rPr>
              <a:t>embalses</a:t>
            </a:r>
            <a:r>
              <a:rPr lang="es-ES" dirty="0">
                <a:solidFill>
                  <a:schemeClr val="bg1"/>
                </a:solidFill>
              </a:rPr>
              <a:t> levantando un muro o presa en el curso del río. Así se acumula agua dulce para que las personas podamos usarla.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ES" dirty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6" name="AutoShape 2" descr="Resultado de imagen de caudal de un 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8" name="Picture 4" descr="Resultado de imagen de caudal de un 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341" y="2013792"/>
            <a:ext cx="3801035" cy="2747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15429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27529" y="0"/>
            <a:ext cx="1107141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ES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2000" b="1" i="1" dirty="0">
                <a:solidFill>
                  <a:schemeClr val="accent1">
                    <a:lumMod val="50000"/>
                  </a:schemeClr>
                </a:solidFill>
              </a:rPr>
              <a:t>El curso del río</a:t>
            </a:r>
          </a:p>
          <a:p>
            <a:endParaRPr lang="es-E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El recorrido de un río se divide en tres tramos: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Curso alto: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En él nace el río. </a:t>
            </a:r>
          </a:p>
          <a:p>
            <a:pP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Suele estar en las montañas. </a:t>
            </a:r>
          </a:p>
          <a:p>
            <a:pP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Llueve y nieva bastante. Se forman pequeños riachuelos o arroyos que, al juntarse, dan lugar al nacimiento del río.</a:t>
            </a:r>
          </a:p>
          <a:p>
            <a:pP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En las montañas, el río tiene un cauce poco profundo y estrecho. Lleva poco agua, pero corre muy rápida porque el terreno tiene mucha pendiente.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Curso medio: 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Atraviesa valles y llanuras. 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El río recibe el agua de numerosos afluentes. 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El cauce es más ancho y profundo y su caudal aumenta. Se forman </a:t>
            </a:r>
            <a:r>
              <a:rPr lang="es-ES" b="1" dirty="0">
                <a:solidFill>
                  <a:schemeClr val="bg1"/>
                </a:solidFill>
              </a:rPr>
              <a:t>meandros</a:t>
            </a:r>
            <a:r>
              <a:rPr lang="es-ES" dirty="0">
                <a:solidFill>
                  <a:schemeClr val="bg1"/>
                </a:solidFill>
              </a:rPr>
              <a:t>, que son curvaturas en el cauce.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endParaRPr lang="es-ES" dirty="0">
              <a:solidFill>
                <a:schemeClr val="bg1"/>
              </a:solidFill>
            </a:endParaRPr>
          </a:p>
          <a:p>
            <a:endParaRPr lang="es-ES" b="1" i="1" dirty="0">
              <a:solidFill>
                <a:schemeClr val="bg1"/>
              </a:solidFill>
            </a:endParaRPr>
          </a:p>
          <a:p>
            <a:br>
              <a:rPr lang="es-ES" b="1" i="1" dirty="0">
                <a:solidFill>
                  <a:schemeClr val="accent1">
                    <a:lumMod val="50000"/>
                  </a:schemeClr>
                </a:solidFill>
              </a:rPr>
            </a:br>
            <a:endParaRPr lang="es-ES" dirty="0"/>
          </a:p>
        </p:txBody>
      </p:sp>
      <p:pic>
        <p:nvPicPr>
          <p:cNvPr id="5124" name="Picture 4" descr="Resultado de imagen de partes de un 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917" y="4572000"/>
            <a:ext cx="4604683" cy="1961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11911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16422" y="567515"/>
            <a:ext cx="87226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Curso bajo: 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Es el último tramo del río. 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Discurre cerca de la costa hasta desembocar en el mar.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En su desembocadura los ríos pueden formar </a:t>
            </a:r>
            <a:r>
              <a:rPr lang="es-ES" b="1" dirty="0">
                <a:solidFill>
                  <a:schemeClr val="bg1"/>
                </a:solidFill>
              </a:rPr>
              <a:t>deltas o rías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s-ES" dirty="0">
              <a:solidFill>
                <a:schemeClr val="bg1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ES" dirty="0">
                <a:solidFill>
                  <a:schemeClr val="bg1"/>
                </a:solidFill>
              </a:rPr>
              <a:t>- Los deltas se producen al acumularse arenas que el río arrastra.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ES" dirty="0">
                <a:solidFill>
                  <a:schemeClr val="bg1"/>
                </a:solidFill>
              </a:rPr>
              <a:t>- Las rías se forman cuando el cauce del río se hunde y el agua del mar entra en el río.</a:t>
            </a:r>
          </a:p>
        </p:txBody>
      </p:sp>
      <p:sp>
        <p:nvSpPr>
          <p:cNvPr id="28674" name="AutoShape 2" descr="Resultado de imagen de curso bajo de un 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676" name="AutoShape 4" descr="Resultado de imagen de curso bajo de un 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678" name="AutoShape 6" descr="Resultado de imagen de curso bajo de un 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680" name="AutoShape 8" descr="Resultado de imagen de curso bajo de un 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6 Imagen" descr="descarga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7116" y="2851225"/>
            <a:ext cx="5460178" cy="33613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CDD5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0481" y="215153"/>
            <a:ext cx="10131425" cy="913310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LOS RÍOS DE ESPAÑA</a:t>
            </a:r>
            <a:br>
              <a:rPr lang="es-ES" b="1" i="1" dirty="0">
                <a:solidFill>
                  <a:schemeClr val="accent1">
                    <a:lumMod val="50000"/>
                  </a:schemeClr>
                </a:solidFill>
              </a:rPr>
            </a:b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132575" y="1220708"/>
            <a:ext cx="708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407458" y="948690"/>
            <a:ext cx="87405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i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s-ES" sz="2000" b="1" i="1" dirty="0">
                <a:solidFill>
                  <a:schemeClr val="accent1">
                    <a:lumMod val="50000"/>
                  </a:schemeClr>
                </a:solidFill>
              </a:rPr>
              <a:t>¿Cómo son los ríos de España?</a:t>
            </a:r>
          </a:p>
          <a:p>
            <a:endParaRPr lang="es-E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Los ríos de España son muy variados. Estas diferencias se deben a que el relieve y el clima de España son diversos.  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b="1" i="1" u="sng" dirty="0">
                <a:solidFill>
                  <a:schemeClr val="accent6">
                    <a:lumMod val="75000"/>
                  </a:schemeClr>
                </a:solidFill>
              </a:rPr>
              <a:t>El relieve influye en la longitud de los ríos.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 Cuando los ríos nacen en montañas cerca del mar en el que desembocan son cortos.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 Cuando los ríos nacen en montañas alejadas del mar en el que desembocan son largos.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s-ES" dirty="0">
              <a:solidFill>
                <a:schemeClr val="bg1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b="1" i="1" u="sng" dirty="0">
                <a:solidFill>
                  <a:schemeClr val="accent6">
                    <a:lumMod val="75000"/>
                  </a:schemeClr>
                </a:solidFill>
              </a:rPr>
              <a:t> El clima influye en el caudal de los ríos.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endParaRPr lang="es-ES" b="1" i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 Cuando un río discurre por un terreno por el que llueve frecuentemente lleva mucha agua y tiene mucho caudal.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Cuando un río discurre por un terreno por el que llueve poco lleva poco agua y tiene poco caudal.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s-ES" dirty="0">
              <a:solidFill>
                <a:schemeClr val="bg1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s-ES" dirty="0">
                <a:solidFill>
                  <a:schemeClr val="bg1"/>
                </a:solidFill>
              </a:rPr>
              <a:t>Los ríos de España desembocan en el océano Atlántico, mar Mediterráneo y mar Cantábrico. 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6453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23365" y="636494"/>
            <a:ext cx="10533191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</a:rPr>
              <a:t>Los ríos que desembocan en el mar Cantábrico.</a:t>
            </a:r>
          </a:p>
          <a:p>
            <a:pPr lvl="0" defTabSz="457200">
              <a:spcAft>
                <a:spcPts val="1000"/>
              </a:spcAft>
              <a:buClr>
                <a:prstClr val="white"/>
              </a:buClr>
              <a:buSzPct val="100000"/>
            </a:pPr>
            <a:endParaRPr lang="es-ES" sz="2000" i="1" dirty="0">
              <a:solidFill>
                <a:schemeClr val="accent1">
                  <a:lumMod val="50000"/>
                </a:schemeClr>
              </a:solidFill>
            </a:endParaRPr>
          </a:p>
          <a:p>
            <a:pPr lvl="0" defTabSz="457200">
              <a:spcAft>
                <a:spcPts val="1000"/>
              </a:spcAft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Nacen en las montañas de la Cordillera Cantábrica.</a:t>
            </a:r>
          </a:p>
          <a:p>
            <a:pPr lvl="0" defTabSz="457200">
              <a:spcAft>
                <a:spcPts val="1000"/>
              </a:spcAft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Están muy próximos al mar.</a:t>
            </a:r>
          </a:p>
          <a:p>
            <a:pPr lvl="0" defTabSz="457200">
              <a:spcAft>
                <a:spcPts val="1000"/>
              </a:spcAft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Los ríos son cortos.</a:t>
            </a:r>
          </a:p>
          <a:p>
            <a:pPr lvl="0" defTabSz="457200">
              <a:spcAft>
                <a:spcPts val="1000"/>
              </a:spcAft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Recorren un territorio en el que llueve frecuentemente.</a:t>
            </a:r>
          </a:p>
          <a:p>
            <a:pPr lvl="0" defTabSz="457200">
              <a:spcAft>
                <a:spcPts val="1000"/>
              </a:spcAft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Estos ríos son caudalosos. </a:t>
            </a:r>
          </a:p>
          <a:p>
            <a:pPr lvl="0" defTabSz="457200">
              <a:spcAft>
                <a:spcPts val="1000"/>
              </a:spcAft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Los principales ríos son el Eo, el Navia y el Nalón. </a:t>
            </a:r>
          </a:p>
          <a:p>
            <a:pPr lvl="0" defTabSz="457200">
              <a:spcAft>
                <a:spcPts val="1000"/>
              </a:spcAft>
              <a:buClr>
                <a:schemeClr val="bg1"/>
              </a:buClr>
              <a:buSzPct val="100000"/>
              <a:buFont typeface="Wingdings" pitchFamily="2" charset="2"/>
              <a:buChar char="Ø"/>
            </a:pPr>
            <a:endParaRPr lang="es-ES" sz="2000" dirty="0">
              <a:solidFill>
                <a:schemeClr val="bg1"/>
              </a:solidFill>
            </a:endParaRPr>
          </a:p>
          <a:p>
            <a:pPr lvl="0" defTabSz="457200"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es-E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74" name="AutoShape 2" descr="Resultado de imagen de rio navia nal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" name="AutoShape 4" descr="Resultado de imagen de rio navia nal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8" name="AutoShape 6" descr="Resultado de imagen de rio navia nal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80" name="AutoShape 8" descr="Resultado de imagen de rio navia nal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82" name="AutoShape 10" descr="Resultado de imagen de rio navia nal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 l="18971" t="27974" r="29926" b="42876"/>
          <a:stretch>
            <a:fillRect/>
          </a:stretch>
        </p:blipFill>
        <p:spPr bwMode="auto">
          <a:xfrm>
            <a:off x="2671482" y="4312024"/>
            <a:ext cx="6230471" cy="199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878836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4128" y="327804"/>
            <a:ext cx="97133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sz="2000" dirty="0"/>
          </a:p>
          <a:p>
            <a:r>
              <a:rPr lang="es-ES" sz="2000" b="1" i="1" dirty="0">
                <a:solidFill>
                  <a:schemeClr val="accent1">
                    <a:lumMod val="50000"/>
                  </a:schemeClr>
                </a:solidFill>
              </a:rPr>
              <a:t>Los ríos que desembocan en el océano Atlántico</a:t>
            </a:r>
          </a:p>
          <a:p>
            <a:endParaRPr lang="es-ES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Los ríos que discurren por la Península, son largos porque nacen en montañas alejadas del océano.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En las Islas Canarias no hay ríos porque llueve poco. Hay </a:t>
            </a:r>
            <a:r>
              <a:rPr lang="es-ES" b="1" dirty="0">
                <a:solidFill>
                  <a:schemeClr val="bg1"/>
                </a:solidFill>
              </a:rPr>
              <a:t>barrancos</a:t>
            </a:r>
            <a:r>
              <a:rPr lang="es-ES" dirty="0">
                <a:solidFill>
                  <a:schemeClr val="bg1"/>
                </a:solidFill>
              </a:rPr>
              <a:t> que llevan agua sólo cuando llueve. </a:t>
            </a:r>
          </a:p>
          <a:p>
            <a:pPr>
              <a:buClr>
                <a:schemeClr val="bg1"/>
              </a:buClr>
            </a:pPr>
            <a:endParaRPr lang="es-ES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s-ES" dirty="0">
                <a:solidFill>
                  <a:schemeClr val="bg1"/>
                </a:solidFill>
              </a:rPr>
              <a:t>Los principales ríos son:</a:t>
            </a:r>
          </a:p>
          <a:p>
            <a:pPr>
              <a:buClr>
                <a:schemeClr val="bg1"/>
              </a:buClr>
            </a:pPr>
            <a:endParaRPr lang="es-ES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Miño. </a:t>
            </a:r>
            <a:r>
              <a:rPr lang="es-ES" dirty="0">
                <a:solidFill>
                  <a:schemeClr val="bg1"/>
                </a:solidFill>
              </a:rPr>
              <a:t> Nace en el Macizo Galaico. 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Duero</a:t>
            </a:r>
            <a:r>
              <a:rPr lang="es-ES" dirty="0">
                <a:solidFill>
                  <a:schemeClr val="bg1"/>
                </a:solidFill>
              </a:rPr>
              <a:t>.  Nace en el Sistema Ibérico. Afluentes Pisuerga, Tormes y Esla.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Tajo</a:t>
            </a:r>
            <a:r>
              <a:rPr lang="es-ES" dirty="0">
                <a:solidFill>
                  <a:schemeClr val="bg1"/>
                </a:solidFill>
              </a:rPr>
              <a:t>. Nace en el Sistema Ibérico. Afluentes Jarama y Alagón.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Guadiana</a:t>
            </a:r>
            <a:r>
              <a:rPr lang="es-ES" dirty="0">
                <a:solidFill>
                  <a:schemeClr val="bg1"/>
                </a:solidFill>
              </a:rPr>
              <a:t>. Nace en La Mancha. Afluentes Cigüela y Zújar.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b="1" dirty="0">
                <a:solidFill>
                  <a:schemeClr val="bg1"/>
                </a:solidFill>
              </a:rPr>
              <a:t> Guadalquivir</a:t>
            </a:r>
            <a:r>
              <a:rPr lang="es-ES" dirty="0">
                <a:solidFill>
                  <a:schemeClr val="bg1"/>
                </a:solidFill>
              </a:rPr>
              <a:t>. Nace en la Cordillera Subbética. Afluente el Genil.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2050" name="AutoShape 2" descr="Resultado de imagen de rio ta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Resultado de imagen de rio ta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 descr="Resultado de imagen de rio ta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 l="34412" t="18954" r="42206" b="22484"/>
          <a:stretch>
            <a:fillRect/>
          </a:stretch>
        </p:blipFill>
        <p:spPr bwMode="auto">
          <a:xfrm>
            <a:off x="8525435" y="2393576"/>
            <a:ext cx="2850777" cy="40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1871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B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98740" y="905774"/>
            <a:ext cx="10325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057835" y="338061"/>
            <a:ext cx="82206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sz="2000" b="1" i="1" dirty="0">
                <a:solidFill>
                  <a:schemeClr val="accent1">
                    <a:lumMod val="50000"/>
                  </a:schemeClr>
                </a:solidFill>
              </a:rPr>
              <a:t>Los ríos que desembocan en el mar Mediterráneo.</a:t>
            </a:r>
          </a:p>
          <a:p>
            <a:endParaRPr lang="es-ES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Nacen en montañas próximas al mar. Por eso son </a:t>
            </a:r>
            <a:r>
              <a:rPr lang="es-ES" b="1" dirty="0">
                <a:solidFill>
                  <a:schemeClr val="bg1"/>
                </a:solidFill>
              </a:rPr>
              <a:t>cortos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Atraviesan zonas en las que llueve poco sobre todo en verano por eso llevan 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b="1" dirty="0">
                <a:solidFill>
                  <a:schemeClr val="bg1"/>
                </a:solidFill>
              </a:rPr>
              <a:t>poco caudal.</a:t>
            </a:r>
          </a:p>
          <a:p>
            <a:pPr>
              <a:buClr>
                <a:schemeClr val="bg1"/>
              </a:buClr>
            </a:pPr>
            <a:r>
              <a:rPr lang="es-ES" dirty="0">
                <a:solidFill>
                  <a:schemeClr val="bg1"/>
                </a:solidFill>
              </a:rPr>
              <a:t>En algunas zonas llueve tan poco que no hay ríos. Hay </a:t>
            </a:r>
            <a:r>
              <a:rPr lang="es-ES" b="1" dirty="0">
                <a:solidFill>
                  <a:schemeClr val="bg1"/>
                </a:solidFill>
              </a:rPr>
              <a:t>ramblas y torrentes,</a:t>
            </a:r>
          </a:p>
          <a:p>
            <a:pPr>
              <a:buClr>
                <a:schemeClr val="bg1"/>
              </a:buClr>
            </a:pP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que sólo llevan agua cuando llueve.</a:t>
            </a:r>
          </a:p>
          <a:p>
            <a:pPr>
              <a:buClr>
                <a:schemeClr val="bg1"/>
              </a:buClr>
            </a:pPr>
            <a:endParaRPr lang="es-ES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s-ES" dirty="0">
                <a:solidFill>
                  <a:schemeClr val="bg1"/>
                </a:solidFill>
              </a:rPr>
              <a:t>Los principales ríos son:</a:t>
            </a:r>
          </a:p>
          <a:p>
            <a:pPr>
              <a:buClr>
                <a:schemeClr val="bg1"/>
              </a:buClr>
            </a:pPr>
            <a:endParaRPr lang="es-ES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b="1" dirty="0">
                <a:solidFill>
                  <a:schemeClr val="bg1"/>
                </a:solidFill>
              </a:rPr>
              <a:t> Júcar y Segura. 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Ebro</a:t>
            </a:r>
            <a:r>
              <a:rPr lang="es-ES" dirty="0">
                <a:solidFill>
                  <a:schemeClr val="bg1"/>
                </a:solidFill>
              </a:rPr>
              <a:t>. Nace en la Cordillera Cantábrica es el mas caudaloso de España.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 Afluentes Segre y Jalón.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38383" t="16078" r="34632" b="30719"/>
          <a:stretch>
            <a:fillRect/>
          </a:stretch>
        </p:blipFill>
        <p:spPr bwMode="auto">
          <a:xfrm>
            <a:off x="8373035" y="2061882"/>
            <a:ext cx="3460377" cy="435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602386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40541" y="905436"/>
            <a:ext cx="91619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rgbClr val="FFFF00"/>
                </a:solidFill>
              </a:rPr>
              <a:t>ESPERO QUE OS HAYA GUSTADO</a:t>
            </a:r>
          </a:p>
        </p:txBody>
      </p:sp>
      <p:sp>
        <p:nvSpPr>
          <p:cNvPr id="3" name="2 Cara sonriente"/>
          <p:cNvSpPr/>
          <p:nvPr/>
        </p:nvSpPr>
        <p:spPr>
          <a:xfrm>
            <a:off x="161365" y="286871"/>
            <a:ext cx="2411506" cy="247425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orazón"/>
          <p:cNvSpPr/>
          <p:nvPr/>
        </p:nvSpPr>
        <p:spPr>
          <a:xfrm>
            <a:off x="8464868" y="3722977"/>
            <a:ext cx="3146612" cy="27700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430</TotalTime>
  <Words>795</Words>
  <Application>Microsoft Macintosh PowerPoint</Application>
  <PresentationFormat>Panorámica</PresentationFormat>
  <Paragraphs>106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Celestial</vt:lpstr>
      <vt:lpstr>    TEMA  2 : NUESTROS RÍOS </vt:lpstr>
      <vt:lpstr>Cómo son los ríos</vt:lpstr>
      <vt:lpstr>Presentación de PowerPoint</vt:lpstr>
      <vt:lpstr>Presentación de PowerPoint</vt:lpstr>
      <vt:lpstr> LOS RÍOS DE ESPAÑA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 1: CÓMO FUCIONA NUESTRO CUERPO</dc:title>
  <dc:creator>SARA</dc:creator>
  <cp:lastModifiedBy>Fernando Pavón</cp:lastModifiedBy>
  <cp:revision>54</cp:revision>
  <dcterms:created xsi:type="dcterms:W3CDTF">2018-09-28T13:32:08Z</dcterms:created>
  <dcterms:modified xsi:type="dcterms:W3CDTF">2020-05-31T12:22:43Z</dcterms:modified>
</cp:coreProperties>
</file>