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4"/>
  </p:notesMasterIdLst>
  <p:sldIdLst>
    <p:sldId id="256" r:id="rId2"/>
    <p:sldId id="257" r:id="rId3"/>
    <p:sldId id="258" r:id="rId4"/>
    <p:sldId id="262" r:id="rId5"/>
    <p:sldId id="263" r:id="rId6"/>
    <p:sldId id="261" r:id="rId7"/>
    <p:sldId id="264" r:id="rId8"/>
    <p:sldId id="265" r:id="rId9"/>
    <p:sldId id="267" r:id="rId10"/>
    <p:sldId id="266" r:id="rId11"/>
    <p:sldId id="283" r:id="rId12"/>
    <p:sldId id="268" r:id="rId13"/>
    <p:sldId id="269" r:id="rId14"/>
    <p:sldId id="281" r:id="rId15"/>
    <p:sldId id="280" r:id="rId16"/>
    <p:sldId id="270" r:id="rId17"/>
    <p:sldId id="282" r:id="rId18"/>
    <p:sldId id="284" r:id="rId19"/>
    <p:sldId id="285" r:id="rId20"/>
    <p:sldId id="286" r:id="rId21"/>
    <p:sldId id="287" r:id="rId22"/>
    <p:sldId id="289" r:id="rId23"/>
    <p:sldId id="290" r:id="rId24"/>
    <p:sldId id="288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1" r:id="rId55"/>
    <p:sldId id="322" r:id="rId56"/>
    <p:sldId id="323" r:id="rId57"/>
    <p:sldId id="324" r:id="rId58"/>
    <p:sldId id="326" r:id="rId59"/>
    <p:sldId id="328" r:id="rId60"/>
    <p:sldId id="327" r:id="rId61"/>
    <p:sldId id="329" r:id="rId62"/>
    <p:sldId id="330" r:id="rId63"/>
    <p:sldId id="331" r:id="rId64"/>
    <p:sldId id="332" r:id="rId65"/>
    <p:sldId id="333" r:id="rId66"/>
    <p:sldId id="334" r:id="rId67"/>
    <p:sldId id="336" r:id="rId68"/>
    <p:sldId id="337" r:id="rId69"/>
    <p:sldId id="338" r:id="rId70"/>
    <p:sldId id="340" r:id="rId71"/>
    <p:sldId id="339" r:id="rId72"/>
    <p:sldId id="341" r:id="rId73"/>
    <p:sldId id="335" r:id="rId74"/>
    <p:sldId id="342" r:id="rId75"/>
    <p:sldId id="343" r:id="rId76"/>
    <p:sldId id="344" r:id="rId77"/>
    <p:sldId id="345" r:id="rId78"/>
    <p:sldId id="346" r:id="rId79"/>
    <p:sldId id="347" r:id="rId80"/>
    <p:sldId id="348" r:id="rId81"/>
    <p:sldId id="349" r:id="rId82"/>
    <p:sldId id="350" r:id="rId8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4660"/>
  </p:normalViewPr>
  <p:slideViewPr>
    <p:cSldViewPr snapToGrid="0">
      <p:cViewPr varScale="1">
        <p:scale>
          <a:sx n="79" d="100"/>
          <a:sy n="79" d="100"/>
        </p:scale>
        <p:origin x="9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1B6B7-5F61-489E-9125-105DBA71552F}" type="datetimeFigureOut">
              <a:rPr lang="es-ES" smtClean="0"/>
              <a:t>11/09/2018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80866-4F53-424B-BE32-6B8EEE36D7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07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572F-A6D0-4901-A041-2E81DC3B041F}" type="datetimeFigureOut">
              <a:rPr lang="es-ES" smtClean="0"/>
              <a:t>11/09/2018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7808B-E8C9-4DEB-91D6-F3F8376BBD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9169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572F-A6D0-4901-A041-2E81DC3B041F}" type="datetimeFigureOut">
              <a:rPr lang="es-ES" smtClean="0"/>
              <a:t>11/09/2018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7808B-E8C9-4DEB-91D6-F3F8376BBD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6083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572F-A6D0-4901-A041-2E81DC3B041F}" type="datetimeFigureOut">
              <a:rPr lang="es-ES" smtClean="0"/>
              <a:t>11/09/2018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7808B-E8C9-4DEB-91D6-F3F8376BBD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1576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572F-A6D0-4901-A041-2E81DC3B041F}" type="datetimeFigureOut">
              <a:rPr lang="es-ES" smtClean="0"/>
              <a:t>11/09/2018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7808B-E8C9-4DEB-91D6-F3F8376BBD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5554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572F-A6D0-4901-A041-2E81DC3B041F}" type="datetimeFigureOut">
              <a:rPr lang="es-ES" smtClean="0"/>
              <a:t>11/09/2018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7808B-E8C9-4DEB-91D6-F3F8376BBD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2641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572F-A6D0-4901-A041-2E81DC3B041F}" type="datetimeFigureOut">
              <a:rPr lang="es-ES" smtClean="0"/>
              <a:t>11/09/2018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7808B-E8C9-4DEB-91D6-F3F8376BBD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6843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572F-A6D0-4901-A041-2E81DC3B041F}" type="datetimeFigureOut">
              <a:rPr lang="es-ES" smtClean="0"/>
              <a:t>11/09/2018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7808B-E8C9-4DEB-91D6-F3F8376BBD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839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572F-A6D0-4901-A041-2E81DC3B041F}" type="datetimeFigureOut">
              <a:rPr lang="es-ES" smtClean="0"/>
              <a:t>11/09/2018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7808B-E8C9-4DEB-91D6-F3F8376BBD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9350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572F-A6D0-4901-A041-2E81DC3B041F}" type="datetimeFigureOut">
              <a:rPr lang="es-ES" smtClean="0"/>
              <a:t>11/09/2018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7808B-E8C9-4DEB-91D6-F3F8376BBD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4358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572F-A6D0-4901-A041-2E81DC3B041F}" type="datetimeFigureOut">
              <a:rPr lang="es-ES" smtClean="0"/>
              <a:t>11/09/2018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7808B-E8C9-4DEB-91D6-F3F8376BBD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071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572F-A6D0-4901-A041-2E81DC3B041F}" type="datetimeFigureOut">
              <a:rPr lang="es-ES" smtClean="0"/>
              <a:t>11/09/2018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7808B-E8C9-4DEB-91D6-F3F8376BBD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8949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B572F-A6D0-4901-A041-2E81DC3B041F}" type="datetimeFigureOut">
              <a:rPr lang="es-ES" smtClean="0"/>
              <a:t>11/09/2018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7808B-E8C9-4DEB-91D6-F3F8376BBD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579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89248"/>
            <a:ext cx="9144000" cy="2453951"/>
          </a:xfrm>
        </p:spPr>
        <p:txBody>
          <a:bodyPr>
            <a:normAutofit/>
          </a:bodyPr>
          <a:lstStyle/>
          <a:p>
            <a:r>
              <a:rPr lang="es-E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Tema1- El arte: función, tipologías, técnicas y conservación</a:t>
            </a:r>
            <a:endParaRPr lang="es-E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722914"/>
            <a:ext cx="9144000" cy="2546562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HISTORIA DEL ARTE 2º BACHILLERATO</a:t>
            </a:r>
          </a:p>
          <a:p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2018/2019</a:t>
            </a:r>
          </a:p>
          <a:p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Colegio Santa María del Bosque</a:t>
            </a:r>
          </a:p>
        </p:txBody>
      </p:sp>
    </p:spTree>
    <p:extLst>
      <p:ext uri="{BB962C8B-B14F-4D97-AF65-F5344CB8AC3E}">
        <p14:creationId xmlns:p14="http://schemas.microsoft.com/office/powerpoint/2010/main" val="188095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376" y="612269"/>
            <a:ext cx="3949430" cy="528351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352523" y="2603241"/>
            <a:ext cx="29204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 característica: </a:t>
            </a:r>
          </a:p>
          <a:p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ocasiones representa la belleza, pero no tiene porque ser así</a:t>
            </a:r>
          </a:p>
        </p:txBody>
      </p:sp>
    </p:spTree>
    <p:extLst>
      <p:ext uri="{BB962C8B-B14F-4D97-AF65-F5344CB8AC3E}">
        <p14:creationId xmlns:p14="http://schemas.microsoft.com/office/powerpoint/2010/main" val="3372191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352523" y="2603241"/>
            <a:ext cx="29204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3º característica: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ocasiones representa la belleza, pero no tiene porque ser así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83" y="1814479"/>
            <a:ext cx="5717911" cy="351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16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352523" y="2603241"/>
            <a:ext cx="2920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 fin y al cabo, la belleza varia según la época y los gustos de ella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043" y="554475"/>
            <a:ext cx="4570769" cy="564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21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969967" y="2705877"/>
            <a:ext cx="2920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4º característica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artista trata de expresar un sentimiento.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06" y="486747"/>
            <a:ext cx="420014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99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773" y="666858"/>
            <a:ext cx="5218819" cy="500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92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007289" y="1874880"/>
            <a:ext cx="29204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º característica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 un concepto que cambia con el tiempo. Lo que hoy es arte, puede ser que no fuera antes o que no lo sea en el futuro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cada época tenemos una consideración diferente de arte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773" y="666858"/>
            <a:ext cx="5218819" cy="500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57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315618" y="1240970"/>
            <a:ext cx="99464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Tiene gran cantidad de soportes: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Escultura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Pintura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Artes Decorativas (Cerámica, platería...)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Fotografía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Música,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gran cantidad de manifestaciones </a:t>
            </a:r>
            <a:r>
              <a:rPr lang="es-E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contemporáneas como las </a:t>
            </a:r>
            <a:r>
              <a:rPr lang="es-ES" sz="24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  <a:endParaRPr kumimoji="0" lang="es-E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252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1754155"/>
            <a:ext cx="9144000" cy="3713583"/>
          </a:xfrm>
        </p:spPr>
        <p:txBody>
          <a:bodyPr>
            <a:normAutofit fontScale="92500"/>
          </a:bodyPr>
          <a:lstStyle/>
          <a:p>
            <a:pPr algn="just"/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lo tanto podemos definir el arte como una actividad humana, cuyo objetivo es comunicar. De esta comunicación entre autor, obra y espectador se produce un sentimiento. En ocasiones representa la belleza pero no siempre tiene que ser así.</a:t>
            </a:r>
          </a:p>
          <a:p>
            <a:pPr algn="just"/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Además es un concepto que cambia a lo largo del tiempo y que se desarrolla en multitud de soporte</a:t>
            </a:r>
          </a:p>
        </p:txBody>
      </p:sp>
    </p:spTree>
    <p:extLst>
      <p:ext uri="{BB962C8B-B14F-4D97-AF65-F5344CB8AC3E}">
        <p14:creationId xmlns:p14="http://schemas.microsoft.com/office/powerpoint/2010/main" val="3414377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649894"/>
            <a:ext cx="9144000" cy="1558212"/>
          </a:xfrm>
        </p:spPr>
        <p:txBody>
          <a:bodyPr>
            <a:normAutofit lnSpcReduction="10000"/>
          </a:bodyPr>
          <a:lstStyle/>
          <a:p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La Arquitectura: el arte de edificar</a:t>
            </a:r>
          </a:p>
          <a:p>
            <a:endParaRPr lang="es-E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2.1. Materiales constructivos</a:t>
            </a:r>
          </a:p>
        </p:txBody>
      </p:sp>
    </p:spTree>
    <p:extLst>
      <p:ext uri="{BB962C8B-B14F-4D97-AF65-F5344CB8AC3E}">
        <p14:creationId xmlns:p14="http://schemas.microsoft.com/office/powerpoint/2010/main" val="3972850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ADOBE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BE3335C-297D-4BAC-9747-57DDD006B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12" y="2095579"/>
            <a:ext cx="5276200" cy="3511072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8DA055F-1348-4333-B6BE-BCC547A3A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458" y="2411559"/>
            <a:ext cx="5127321" cy="288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91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3455" y="301556"/>
            <a:ext cx="9144000" cy="1175325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es el arte?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857" y="2058413"/>
            <a:ext cx="5990819" cy="442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13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PIEDRA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8980F8B-F2F0-43DF-86BE-56DEB90DD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396" y="2208017"/>
            <a:ext cx="3380172" cy="279427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0659084-E676-4039-8DC1-35DFE322E478}"/>
              </a:ext>
            </a:extLst>
          </p:cNvPr>
          <p:cNvSpPr txBox="1"/>
          <p:nvPr/>
        </p:nvSpPr>
        <p:spPr>
          <a:xfrm>
            <a:off x="8778774" y="5334956"/>
            <a:ext cx="2843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DIORITA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DAF0FC0-BE8D-479E-A50E-ACF6B2F3E4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6"/>
          <a:stretch/>
        </p:blipFill>
        <p:spPr>
          <a:xfrm>
            <a:off x="4271899" y="2208017"/>
            <a:ext cx="4081000" cy="279427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4654662" y="5334956"/>
            <a:ext cx="2843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CALIZA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48100E6-85B4-4C40-BFEE-E47B588539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32" y="2208017"/>
            <a:ext cx="3725699" cy="2794275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2B22870A-F8D9-4C1D-8F19-F7BCED38A9AD}"/>
              </a:ext>
            </a:extLst>
          </p:cNvPr>
          <p:cNvSpPr txBox="1"/>
          <p:nvPr/>
        </p:nvSpPr>
        <p:spPr>
          <a:xfrm>
            <a:off x="635577" y="5334955"/>
            <a:ext cx="2843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GRANITO</a:t>
            </a:r>
          </a:p>
        </p:txBody>
      </p:sp>
    </p:spTree>
    <p:extLst>
      <p:ext uri="{BB962C8B-B14F-4D97-AF65-F5344CB8AC3E}">
        <p14:creationId xmlns:p14="http://schemas.microsoft.com/office/powerpoint/2010/main" val="2759070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PIEDRA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4674296" y="5976982"/>
            <a:ext cx="2843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MÁRMOL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F409578-170A-42CF-B9AD-F3B1A17BA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622" y="1591296"/>
            <a:ext cx="3868004" cy="38680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FE9838C-C3B1-43D2-9121-AD1262046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376" y="1597484"/>
            <a:ext cx="3962400" cy="386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22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APAREJO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2412460" y="5976982"/>
            <a:ext cx="7422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aparejo regular a soga. sillería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368EE7D-9F48-40C0-AF57-1845F5E3A6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11"/>
          <a:stretch/>
        </p:blipFill>
        <p:spPr>
          <a:xfrm>
            <a:off x="2192080" y="1784826"/>
            <a:ext cx="7344000" cy="337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5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APAREJO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2407184" y="5743518"/>
            <a:ext cx="7422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aparejo regular a tizón. sillería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CEC26D6-52C1-45C9-B2CA-AE719EFD38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8" b="10876"/>
          <a:stretch/>
        </p:blipFill>
        <p:spPr>
          <a:xfrm>
            <a:off x="2196000" y="1764000"/>
            <a:ext cx="7377632" cy="336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45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APAREJO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2412460" y="5976982"/>
            <a:ext cx="7422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aparejo regular a soga y tizón. sillería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8FA1AF5-FFE3-416D-B9B1-FD8EB8FD36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0" t="32090" r="26312" b="33422"/>
          <a:stretch/>
        </p:blipFill>
        <p:spPr>
          <a:xfrm>
            <a:off x="3687975" y="1882302"/>
            <a:ext cx="4816050" cy="33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25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ALMOHADILLADO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E344E9B-1A53-4B1E-9A57-485E013A0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91" y="2137761"/>
            <a:ext cx="4912161" cy="367937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306DBB3-7132-461C-9FF3-5F8F47757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62" y="2144887"/>
            <a:ext cx="4182638" cy="367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12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SILLAREJO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F335806-66F9-4D34-A2CF-A7341D9E1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62" y="1690688"/>
            <a:ext cx="6030338" cy="452275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E54C8DD-0385-4913-BA49-F26A951CB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207" y="2239028"/>
            <a:ext cx="4852531" cy="363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60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MURO CICLÓPEO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86948CC-35F4-42C8-B538-B8CB9D84B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1690688"/>
            <a:ext cx="4866852" cy="32445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B299757-DBDA-4B3F-827C-A725E34BA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976" y="2549916"/>
            <a:ext cx="6141407" cy="409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50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MAMPOSTERÍA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0F0B33-C631-4A54-A114-97209B534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420" y="1850722"/>
            <a:ext cx="5933160" cy="444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17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MADERA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0FB26BC-9521-4B95-BF67-5F658060B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085" y="1906358"/>
            <a:ext cx="5046612" cy="33670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13BB392-B8EC-462A-9AE2-62131C1BBC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9"/>
          <a:stretch/>
        </p:blipFill>
        <p:spPr>
          <a:xfrm>
            <a:off x="379303" y="1690688"/>
            <a:ext cx="5432773" cy="3713635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3A8A2371-C35C-4189-8181-3B4C9E31D86D}"/>
              </a:ext>
            </a:extLst>
          </p:cNvPr>
          <p:cNvCxnSpPr/>
          <p:nvPr/>
        </p:nvCxnSpPr>
        <p:spPr>
          <a:xfrm>
            <a:off x="2879387" y="5535038"/>
            <a:ext cx="0" cy="6614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AFBA0CA2-D34E-42FC-8226-2D28DA7F5702}"/>
              </a:ext>
            </a:extLst>
          </p:cNvPr>
          <p:cNvCxnSpPr/>
          <p:nvPr/>
        </p:nvCxnSpPr>
        <p:spPr>
          <a:xfrm>
            <a:off x="2879387" y="6206247"/>
            <a:ext cx="1138136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1043438-DBF3-42B5-BB1E-4C85FF96581D}"/>
              </a:ext>
            </a:extLst>
          </p:cNvPr>
          <p:cNvSpPr txBox="1"/>
          <p:nvPr/>
        </p:nvSpPr>
        <p:spPr>
          <a:xfrm>
            <a:off x="4137502" y="5883081"/>
            <a:ext cx="4036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Muy usado en cubiertas a lo largo de gran parte de la historia</a:t>
            </a:r>
          </a:p>
        </p:txBody>
      </p:sp>
    </p:spTree>
    <p:extLst>
      <p:ext uri="{BB962C8B-B14F-4D97-AF65-F5344CB8AC3E}">
        <p14:creationId xmlns:p14="http://schemas.microsoft.com/office/powerpoint/2010/main" val="2478140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379306"/>
            <a:ext cx="9144000" cy="2351314"/>
          </a:xfrm>
        </p:spPr>
        <p:txBody>
          <a:bodyPr>
            <a:normAutofit/>
          </a:bodyPr>
          <a:lstStyle/>
          <a:p>
            <a:pPr algn="just"/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arte tiene cierto grado de subjetividad, aún así hay varias características comunes a lo largo de toda la historia del arte</a:t>
            </a:r>
          </a:p>
        </p:txBody>
      </p:sp>
    </p:spTree>
    <p:extLst>
      <p:ext uri="{BB962C8B-B14F-4D97-AF65-F5344CB8AC3E}">
        <p14:creationId xmlns:p14="http://schemas.microsoft.com/office/powerpoint/2010/main" val="14325171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HIERRO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BF93F30-74F5-4CF8-8FDF-05DF58673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076" y="1690688"/>
            <a:ext cx="3302903" cy="439946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955BF76-E0B5-48F1-B6C9-379486764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855" y="2056366"/>
            <a:ext cx="6516414" cy="366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00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VIDRIO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350D94E-2D3D-4158-9E55-76BF828E5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803974"/>
            <a:ext cx="60960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308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HORMIGÓN ARMADO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651E38C-8CDD-496C-96B1-E652CE44E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690688"/>
            <a:ext cx="4572000" cy="44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886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090057"/>
            <a:ext cx="9144000" cy="2677886"/>
          </a:xfrm>
        </p:spPr>
        <p:txBody>
          <a:bodyPr>
            <a:norm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La Arquitectura: el arte de edificar</a:t>
            </a:r>
          </a:p>
          <a:p>
            <a:endParaRPr lang="es-E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2.2. Elementos arquitectónicos</a:t>
            </a:r>
          </a:p>
        </p:txBody>
      </p:sp>
    </p:spTree>
    <p:extLst>
      <p:ext uri="{BB962C8B-B14F-4D97-AF65-F5344CB8AC3E}">
        <p14:creationId xmlns:p14="http://schemas.microsoft.com/office/powerpoint/2010/main" val="31271825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762" y="175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SUSTENTANTES (SOPORTES)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865762" y="5986312"/>
            <a:ext cx="3344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Pilar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14CD033-78D2-43AB-9F4E-BECAAA648F62}"/>
              </a:ext>
            </a:extLst>
          </p:cNvPr>
          <p:cNvSpPr txBox="1"/>
          <p:nvPr/>
        </p:nvSpPr>
        <p:spPr>
          <a:xfrm>
            <a:off x="7241322" y="5986312"/>
            <a:ext cx="3344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Pilastra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74B4AC8-32D3-4945-B0FF-C81D53D4A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88" y="1501659"/>
            <a:ext cx="1481643" cy="385468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2DDADE-7D6D-4D3B-918B-85BFD1E9B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96" y="1814511"/>
            <a:ext cx="455295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131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762" y="175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SUSTENTANTES (SOPORTES)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4202874" y="5986311"/>
            <a:ext cx="3344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Columna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9B21F56-E7A1-4506-9D63-AEDFE3BF6F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6"/>
          <a:stretch/>
        </p:blipFill>
        <p:spPr>
          <a:xfrm>
            <a:off x="1647289" y="1413745"/>
            <a:ext cx="3147527" cy="40305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A894F1C-82BF-4616-9E17-A97C6AC55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13745"/>
            <a:ext cx="5370654" cy="403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987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762" y="175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SUSTENTANTES (SOPORTES)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4202874" y="5986311"/>
            <a:ext cx="3344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Columna adosada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D1F5A41-5BF9-4081-AAC4-46975F339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25" y="1317074"/>
            <a:ext cx="531495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769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762" y="175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SUSTENTANTES (SOPORTES)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984379" y="5374433"/>
            <a:ext cx="5626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Contrafuertes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E4832E7-95D8-4C1F-90A0-8B3D11023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98" y="1846586"/>
            <a:ext cx="5626359" cy="316482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E3C4BCC-33FC-43E0-847A-EDEB1C670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714" y="1500625"/>
            <a:ext cx="3075588" cy="4916571"/>
          </a:xfrm>
          <a:prstGeom prst="rect">
            <a:avLst/>
          </a:prstGeom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51ACC9D2-A22F-49C2-AD32-1B8F304BA28D}"/>
              </a:ext>
            </a:extLst>
          </p:cNvPr>
          <p:cNvCxnSpPr/>
          <p:nvPr/>
        </p:nvCxnSpPr>
        <p:spPr>
          <a:xfrm flipH="1" flipV="1">
            <a:off x="3676261" y="4469363"/>
            <a:ext cx="121298" cy="90507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5CEA5F2F-894B-47E2-8274-49C00E6CEA8D}"/>
              </a:ext>
            </a:extLst>
          </p:cNvPr>
          <p:cNvCxnSpPr/>
          <p:nvPr/>
        </p:nvCxnSpPr>
        <p:spPr>
          <a:xfrm flipV="1">
            <a:off x="4870580" y="5103845"/>
            <a:ext cx="3468073" cy="49452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2650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762" y="175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SUSTENTANTES (SOPORTES)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4202874" y="5986311"/>
            <a:ext cx="3344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Ménsulas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0A5D90A-F21B-486D-9595-400F171D5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028" y="1827963"/>
            <a:ext cx="3647788" cy="383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450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762" y="175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SUSTENTADOS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2491274" y="5986311"/>
            <a:ext cx="786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Adintelado o arquitrabado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7AFD26E-DF70-4BF0-BDD7-0558D803E7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" t="24130" r="9056"/>
          <a:stretch/>
        </p:blipFill>
        <p:spPr>
          <a:xfrm>
            <a:off x="3021418" y="1500625"/>
            <a:ext cx="6010613" cy="4010565"/>
          </a:xfrm>
          <a:prstGeom prst="rect">
            <a:avLst/>
          </a:prstGeom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7F8F04B9-E54F-4178-B937-943F7387B9ED}"/>
              </a:ext>
            </a:extLst>
          </p:cNvPr>
          <p:cNvCxnSpPr/>
          <p:nvPr/>
        </p:nvCxnSpPr>
        <p:spPr>
          <a:xfrm flipV="1">
            <a:off x="2275677" y="4349324"/>
            <a:ext cx="2164702" cy="270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D657E97E-1330-439B-8BF9-0546B93F14F2}"/>
              </a:ext>
            </a:extLst>
          </p:cNvPr>
          <p:cNvSpPr txBox="1"/>
          <p:nvPr/>
        </p:nvSpPr>
        <p:spPr>
          <a:xfrm>
            <a:off x="886691" y="4296746"/>
            <a:ext cx="1651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 sustentante</a:t>
            </a:r>
            <a:endParaRPr lang="es-ES" dirty="0"/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03286245-91CE-43D1-84EC-8DDE9499702A}"/>
              </a:ext>
            </a:extLst>
          </p:cNvPr>
          <p:cNvCxnSpPr>
            <a:cxnSpLocks/>
          </p:cNvCxnSpPr>
          <p:nvPr/>
        </p:nvCxnSpPr>
        <p:spPr>
          <a:xfrm>
            <a:off x="2275677" y="2048530"/>
            <a:ext cx="2164702" cy="507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EEB75B3-E751-441C-A12E-9FBF66CD6B73}"/>
              </a:ext>
            </a:extLst>
          </p:cNvPr>
          <p:cNvSpPr txBox="1"/>
          <p:nvPr/>
        </p:nvSpPr>
        <p:spPr>
          <a:xfrm>
            <a:off x="951722" y="1751155"/>
            <a:ext cx="1847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 sustentado</a:t>
            </a:r>
          </a:p>
        </p:txBody>
      </p:sp>
    </p:spTree>
    <p:extLst>
      <p:ext uri="{BB962C8B-B14F-4D97-AF65-F5344CB8AC3E}">
        <p14:creationId xmlns:p14="http://schemas.microsoft.com/office/powerpoint/2010/main" val="2041344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89" y="622570"/>
            <a:ext cx="7102372" cy="514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017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762" y="175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SUSTENTADOS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4451513" y="6032964"/>
            <a:ext cx="3344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Partes de un arco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49363D2-C47E-4019-A69B-A8F8414E9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007" y="1545588"/>
            <a:ext cx="5325985" cy="376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084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762" y="175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SUSTENTADOS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4451513" y="6032964"/>
            <a:ext cx="3344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de arcos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B4B9514-646C-453F-81FD-21C9618E1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736" y="1383418"/>
            <a:ext cx="6062528" cy="433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906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090057"/>
            <a:ext cx="9144000" cy="2677886"/>
          </a:xfrm>
        </p:spPr>
        <p:txBody>
          <a:bodyPr>
            <a:norm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La Arquitectura: el arte de edificar</a:t>
            </a:r>
          </a:p>
          <a:p>
            <a:endParaRPr lang="es-E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2.3. Sistemas de cubiertas</a:t>
            </a:r>
          </a:p>
        </p:txBody>
      </p:sp>
    </p:spTree>
    <p:extLst>
      <p:ext uri="{BB962C8B-B14F-4D97-AF65-F5344CB8AC3E}">
        <p14:creationId xmlns:p14="http://schemas.microsoft.com/office/powerpoint/2010/main" val="21304740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796" y="5803641"/>
            <a:ext cx="10515600" cy="822941"/>
          </a:xfrm>
        </p:spPr>
        <p:txBody>
          <a:bodyPr>
            <a:norm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Cubierta Plana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8423FC5-F125-4AD9-AB5B-D075CAC20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72" y="1374399"/>
            <a:ext cx="7305247" cy="410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678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796" y="5803641"/>
            <a:ext cx="10515600" cy="822941"/>
          </a:xfrm>
        </p:spPr>
        <p:txBody>
          <a:bodyPr>
            <a:norm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Cubierta o techumbre a dos aguas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25E1740-EC16-499B-9E00-43552CCCF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09" y="1527242"/>
            <a:ext cx="5520770" cy="345048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24A3DA1-F855-4BAE-95A3-43D15BBCAF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8" t="16738" r="7935" b="9503"/>
          <a:stretch/>
        </p:blipFill>
        <p:spPr>
          <a:xfrm>
            <a:off x="6833408" y="1527242"/>
            <a:ext cx="5013583" cy="34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73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3574" y="3017529"/>
            <a:ext cx="2170294" cy="822941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de bóveda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1B92488-FB9F-48D3-80F7-78F8F27B09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"/>
          <a:stretch/>
        </p:blipFill>
        <p:spPr>
          <a:xfrm>
            <a:off x="1031132" y="306472"/>
            <a:ext cx="8521430" cy="624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404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796" y="5803641"/>
            <a:ext cx="10515600" cy="822941"/>
          </a:xfrm>
        </p:spPr>
        <p:txBody>
          <a:bodyPr>
            <a:norm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Distintos tipos de bóvedas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1C83D58-CAB7-4960-8DB6-F57047359C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 t="8744" r="11048" b="8318"/>
          <a:stretch/>
        </p:blipFill>
        <p:spPr>
          <a:xfrm>
            <a:off x="340467" y="1996410"/>
            <a:ext cx="3852155" cy="286517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69AC522-D4E6-498B-8AAA-7F1B4FEE8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906" y="231418"/>
            <a:ext cx="3481379" cy="536076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D380681-4BC2-4BD3-8DD1-F93BD1C16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271" y="1904998"/>
            <a:ext cx="29051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339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69" y="2455210"/>
            <a:ext cx="3053459" cy="1947578"/>
          </a:xfrm>
        </p:spPr>
        <p:txBody>
          <a:bodyPr>
            <a:norm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Cúpula de media naranja, tambor y linterna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F26E517-7660-4D40-8A37-D07B78745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518" y="360067"/>
            <a:ext cx="6531589" cy="613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928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796" y="5803641"/>
            <a:ext cx="10515600" cy="822941"/>
          </a:xfrm>
        </p:spPr>
        <p:txBody>
          <a:bodyPr>
            <a:norm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Cúpula sobre pechinas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C1A1F2D-6878-4660-A155-7E49E67CF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59" y="231418"/>
            <a:ext cx="3560760" cy="580364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3885715-DDA2-48DA-990C-A7CAD965A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134" y="1366837"/>
            <a:ext cx="571500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031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796" y="5803641"/>
            <a:ext cx="10515600" cy="822941"/>
          </a:xfrm>
        </p:spPr>
        <p:txBody>
          <a:bodyPr>
            <a:norm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Cúpula sobre trompas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EE27CC-96E6-4DB4-AAC5-93D643D48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25" y="1983419"/>
            <a:ext cx="5089309" cy="289116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7B4D3F1-9F28-4384-A6A7-659FA05170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5"/>
          <a:stretch/>
        </p:blipFill>
        <p:spPr>
          <a:xfrm>
            <a:off x="6488349" y="1604927"/>
            <a:ext cx="4876800" cy="364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85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34" y="1021404"/>
            <a:ext cx="9755329" cy="485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793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090057"/>
            <a:ext cx="9144000" cy="2677886"/>
          </a:xfrm>
        </p:spPr>
        <p:txBody>
          <a:bodyPr>
            <a:norm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La escultura: técnicas y materiales</a:t>
            </a:r>
          </a:p>
          <a:p>
            <a:endParaRPr lang="es-E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3.1. Tipos de esculturas</a:t>
            </a:r>
          </a:p>
        </p:txBody>
      </p:sp>
    </p:spTree>
    <p:extLst>
      <p:ext uri="{BB962C8B-B14F-4D97-AF65-F5344CB8AC3E}">
        <p14:creationId xmlns:p14="http://schemas.microsoft.com/office/powerpoint/2010/main" val="23527469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796" y="5803641"/>
            <a:ext cx="10515600" cy="822941"/>
          </a:xfrm>
        </p:spPr>
        <p:txBody>
          <a:bodyPr>
            <a:norm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Obras de bulto redondo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92F1AE9-DC0C-4B32-85F3-6A6D754212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" b="1201"/>
          <a:stretch/>
        </p:blipFill>
        <p:spPr>
          <a:xfrm>
            <a:off x="838200" y="593385"/>
            <a:ext cx="10515600" cy="521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1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0" y="5986312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Altorrelieve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14CD033-78D2-43AB-9F4E-BECAAA648F62}"/>
              </a:ext>
            </a:extLst>
          </p:cNvPr>
          <p:cNvSpPr txBox="1"/>
          <p:nvPr/>
        </p:nvSpPr>
        <p:spPr>
          <a:xfrm>
            <a:off x="6096000" y="5986312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Bajorrelieve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0F5DBFF-78BC-4BBB-8406-17E2D0700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99" y="195941"/>
            <a:ext cx="3761001" cy="568234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31E75CC-350D-4182-BAC0-0FE6A5D8F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103" y="256588"/>
            <a:ext cx="4044398" cy="556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145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4073" y="3017529"/>
            <a:ext cx="10515600" cy="822941"/>
          </a:xfrm>
        </p:spPr>
        <p:txBody>
          <a:bodyPr>
            <a:norm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Busto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4C1AFCF-26C2-4952-A4A1-DF002F545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66" y="462063"/>
            <a:ext cx="4608023" cy="593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910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090057"/>
            <a:ext cx="9144000" cy="2677886"/>
          </a:xfrm>
        </p:spPr>
        <p:txBody>
          <a:bodyPr>
            <a:norm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La escultura: técnicas y materiales</a:t>
            </a:r>
          </a:p>
          <a:p>
            <a:endParaRPr lang="es-E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3.2. Técnicas escultóricas</a:t>
            </a:r>
          </a:p>
          <a:p>
            <a:endParaRPr lang="es-E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4788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762" y="175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0" y="6032964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Gubia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77CDBB7-A1E8-4154-87A5-AFEF56207412}"/>
              </a:ext>
            </a:extLst>
          </p:cNvPr>
          <p:cNvSpPr txBox="1"/>
          <p:nvPr/>
        </p:nvSpPr>
        <p:spPr>
          <a:xfrm>
            <a:off x="6096001" y="6032964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Cincel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8B42243-F965-4743-A7AF-1978909BB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587" y="1247775"/>
            <a:ext cx="4362450" cy="43624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C8F92B7-ED76-4408-8782-48CBC9344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92" y="3429000"/>
            <a:ext cx="3193308" cy="239498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4D820AC-2DD1-49C7-BC9C-5BE451770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500" y="1034019"/>
            <a:ext cx="3279000" cy="21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04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4736" y="2766218"/>
            <a:ext cx="6324170" cy="1325563"/>
          </a:xfrm>
        </p:spPr>
        <p:txBody>
          <a:bodyPr>
            <a:norm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Modelado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85AC1F8-AA39-4C48-A2A1-A288F7A48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95" y="423279"/>
            <a:ext cx="6984972" cy="601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24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015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Fundición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4451513" y="6032964"/>
            <a:ext cx="3344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Cera perdida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F11B60E-214E-4753-BA86-ABA69E644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19" y="1931636"/>
            <a:ext cx="3481376" cy="348137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58127D2-434D-4FE0-A595-32A0E3363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05" y="256735"/>
            <a:ext cx="8044936" cy="554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980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459E-F177-4003-A86F-863B4DEDE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20" y="175062"/>
            <a:ext cx="5937380" cy="1325563"/>
          </a:xfrm>
        </p:spPr>
        <p:txBody>
          <a:bodyPr>
            <a:norm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Soldadura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EFFD67F-9C37-4326-A7FC-3763FA18121C}"/>
              </a:ext>
            </a:extLst>
          </p:cNvPr>
          <p:cNvSpPr txBox="1">
            <a:spLocks/>
          </p:cNvSpPr>
          <p:nvPr/>
        </p:nvSpPr>
        <p:spPr>
          <a:xfrm>
            <a:off x="6096000" y="175061"/>
            <a:ext cx="57072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Ensamblaje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3340123-F826-490D-A309-0F639C31A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310" y="1500624"/>
            <a:ext cx="3048000" cy="473659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9478AC9-4338-4852-8126-409F2FB42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253" y="1363650"/>
            <a:ext cx="3134718" cy="501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003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090057"/>
            <a:ext cx="9144000" cy="2677886"/>
          </a:xfrm>
        </p:spPr>
        <p:txBody>
          <a:bodyPr>
            <a:norm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La escultura: técnicas y materiales</a:t>
            </a:r>
          </a:p>
          <a:p>
            <a:endParaRPr lang="es-E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3.3. Distintos tipos de composición</a:t>
            </a:r>
          </a:p>
          <a:p>
            <a:endParaRPr lang="es-E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182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55" y="1138136"/>
            <a:ext cx="6714199" cy="441422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481527" y="1637090"/>
            <a:ext cx="28365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característica: COMUNICACIÓN.</a:t>
            </a:r>
          </a:p>
          <a:p>
            <a:endParaRPr lang="es-E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obra de arte es capaz de comunicarse con el receptor, de transmitir un mensaje</a:t>
            </a:r>
          </a:p>
        </p:txBody>
      </p:sp>
    </p:spTree>
    <p:extLst>
      <p:ext uri="{BB962C8B-B14F-4D97-AF65-F5344CB8AC3E}">
        <p14:creationId xmlns:p14="http://schemas.microsoft.com/office/powerpoint/2010/main" val="6074544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3048000" y="5846353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Frontalidad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C254DFA-EF14-4494-8071-68CBD0288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307" y="451834"/>
            <a:ext cx="2133382" cy="533345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13FE09C-C208-4C91-BE70-21C59897D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312" y="426872"/>
            <a:ext cx="3644188" cy="550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113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7461114" y="3136612"/>
            <a:ext cx="3585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Helicoidal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6344056-F77E-4E52-AA86-360AE3ABA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2" y="397647"/>
            <a:ext cx="4547028" cy="606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169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864371" y="3136610"/>
            <a:ext cx="3585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Contrapposto</a:t>
            </a:r>
            <a:endParaRPr lang="es-E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15177BA-9544-404F-A457-AEEA63D90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044" y="252917"/>
            <a:ext cx="4234777" cy="63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560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0" y="612240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Serpentinata</a:t>
            </a:r>
            <a:endParaRPr lang="es-E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EF273F6-1354-4AFB-99D6-8E710B51E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175" y="379484"/>
            <a:ext cx="4721650" cy="560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926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090057"/>
            <a:ext cx="9144000" cy="2677886"/>
          </a:xfrm>
        </p:spPr>
        <p:txBody>
          <a:bodyPr>
            <a:norm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La pintura y sus modalidades</a:t>
            </a:r>
          </a:p>
          <a:p>
            <a:endParaRPr lang="es-E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4.1. Materiales y colores</a:t>
            </a:r>
          </a:p>
          <a:p>
            <a:endParaRPr lang="es-E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3546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0" y="612240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Colores primarios y secundarios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BAD2CD1-3BEF-42B9-8B8B-0ABA59CA7F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r="3136"/>
          <a:stretch/>
        </p:blipFill>
        <p:spPr>
          <a:xfrm>
            <a:off x="2403485" y="858111"/>
            <a:ext cx="7385030" cy="477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789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090057"/>
            <a:ext cx="9144000" cy="2677886"/>
          </a:xfrm>
        </p:spPr>
        <p:txBody>
          <a:bodyPr>
            <a:norm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La pintura y sus modalidades</a:t>
            </a:r>
          </a:p>
          <a:p>
            <a:endParaRPr lang="es-E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4.2. Técnicas</a:t>
            </a:r>
          </a:p>
        </p:txBody>
      </p:sp>
    </p:spTree>
    <p:extLst>
      <p:ext uri="{BB962C8B-B14F-4D97-AF65-F5344CB8AC3E}">
        <p14:creationId xmlns:p14="http://schemas.microsoft.com/office/powerpoint/2010/main" val="16374645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0" y="612240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Fresco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434294C-4C49-434C-820B-9FE41B162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36" y="472667"/>
            <a:ext cx="7138328" cy="539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133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0" y="612240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6DC3B6E-C7CE-4DAE-839C-5A750531D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00" y="311285"/>
            <a:ext cx="9072000" cy="564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032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7626485" y="3136612"/>
            <a:ext cx="4565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Óleo sobre tabla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5855BE9-F21D-4E09-BCA5-53D08DBCF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7" y="250980"/>
            <a:ext cx="8012863" cy="635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49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62100"/>
            <a:ext cx="7620000" cy="37338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286000" y="5642043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¿Esto es arte?</a:t>
            </a:r>
          </a:p>
        </p:txBody>
      </p:sp>
    </p:spTree>
    <p:extLst>
      <p:ext uri="{BB962C8B-B14F-4D97-AF65-F5344CB8AC3E}">
        <p14:creationId xmlns:p14="http://schemas.microsoft.com/office/powerpoint/2010/main" val="33222784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0" y="612240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Óleo sobre lienzo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BCCF99D-24D5-4258-8D79-7A1B4F61E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003" y="1561052"/>
            <a:ext cx="5929993" cy="373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160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0" y="3136612"/>
            <a:ext cx="5797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Pastel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555A92E-A408-47CA-B16C-65516EB53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680" y="367797"/>
            <a:ext cx="4607748" cy="612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7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0" y="612240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Acuarela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53979F2-7517-412C-A19D-BB2527436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95" y="439365"/>
            <a:ext cx="3876009" cy="542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100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090057"/>
            <a:ext cx="9144000" cy="2677886"/>
          </a:xfrm>
        </p:spPr>
        <p:txBody>
          <a:bodyPr>
            <a:norm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La pintura y sus modalidades</a:t>
            </a:r>
          </a:p>
          <a:p>
            <a:endParaRPr lang="es-E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4.3. Distintos tipos de perspectiva y composiciones</a:t>
            </a:r>
          </a:p>
          <a:p>
            <a:endParaRPr lang="es-E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7877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0" y="612240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Perspectiva lineal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D34BCD-52D8-4763-95F4-ACD13FE64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08" y="573932"/>
            <a:ext cx="6433384" cy="524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01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0" y="3136612"/>
            <a:ext cx="5933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Perspectiva aérea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975D732-8D9B-47C5-9BE9-753B6B95A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4324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245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0" y="612240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Perspectiva lineal y aérea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7CAA45A-4D66-4810-8EF0-37CB7F77E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786" y="231352"/>
            <a:ext cx="4970835" cy="581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166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5749047" y="3136612"/>
            <a:ext cx="6442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Composición piramidal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3E9A1A-26BB-439E-AEC6-A8169CE09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747" y="233464"/>
            <a:ext cx="4147802" cy="639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819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2928025" y="313661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Foco de luz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DFBEA53-00A8-46F7-AEAC-D6069D308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33" y="-1"/>
            <a:ext cx="4920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757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0" y="612240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Composición diagonal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76871E-4862-4AA3-A438-A1D32FEDF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375" y="817124"/>
            <a:ext cx="8569249" cy="4808301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62CAC1FB-8655-4E09-B721-DB747C84ED37}"/>
              </a:ext>
            </a:extLst>
          </p:cNvPr>
          <p:cNvCxnSpPr/>
          <p:nvPr/>
        </p:nvCxnSpPr>
        <p:spPr>
          <a:xfrm>
            <a:off x="2957209" y="1857983"/>
            <a:ext cx="5914417" cy="11965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317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62100"/>
            <a:ext cx="7620000" cy="37338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286000" y="481831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NO, EL ARTE SIEMPRE ESTA HECHO POR EL HOMBRE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438400" y="5794443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2º característica: El arte siempre esta hecho por el hombre. </a:t>
            </a:r>
            <a:r>
              <a:rPr lang="es-E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naturaleza no es arte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6756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0" y="612240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Punto de vista bajo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4469F1A-900E-4BE9-85E9-7C6CF3B9F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95" y="0"/>
            <a:ext cx="30861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27767B8-BF2E-424A-A0A4-23683DAAE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822" y="150819"/>
            <a:ext cx="4467329" cy="459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07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0" y="3136612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Punto de vista alto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B301001-4FEF-47A8-A1FA-7CE22FA69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833" y="0"/>
            <a:ext cx="6975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824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017B4D7-E32D-414A-AFA1-52A6A2DFB9A6}"/>
              </a:ext>
            </a:extLst>
          </p:cNvPr>
          <p:cNvSpPr txBox="1"/>
          <p:nvPr/>
        </p:nvSpPr>
        <p:spPr>
          <a:xfrm>
            <a:off x="0" y="612240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Escorzo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4566A94-99ED-4157-B5CC-580C76356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008" y="680936"/>
            <a:ext cx="7297984" cy="518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04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741" y="1082574"/>
            <a:ext cx="6718570" cy="50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42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453</TotalTime>
  <Words>602</Words>
  <Application>Microsoft Office PowerPoint</Application>
  <PresentationFormat>Panorámica</PresentationFormat>
  <Paragraphs>144</Paragraphs>
  <Slides>82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82</vt:i4>
      </vt:variant>
    </vt:vector>
  </HeadingPairs>
  <TitlesOfParts>
    <vt:vector size="86" baseType="lpstr">
      <vt:lpstr>Arial</vt:lpstr>
      <vt:lpstr>Calibri</vt:lpstr>
      <vt:lpstr>Calibri Light</vt:lpstr>
      <vt:lpstr>Office Theme</vt:lpstr>
      <vt:lpstr>Tema1- El arte: función, tipologías, técnicas y conservación</vt:lpstr>
      <vt:lpstr>¿Qué es el arte?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ADOBE</vt:lpstr>
      <vt:lpstr>PIEDRA</vt:lpstr>
      <vt:lpstr>PIEDRA</vt:lpstr>
      <vt:lpstr>APAREJO</vt:lpstr>
      <vt:lpstr>APAREJO</vt:lpstr>
      <vt:lpstr>APAREJO</vt:lpstr>
      <vt:lpstr>ALMOHADILLADO</vt:lpstr>
      <vt:lpstr>SILLAREJO</vt:lpstr>
      <vt:lpstr>MURO CICLÓPEO</vt:lpstr>
      <vt:lpstr>MAMPOSTERÍA</vt:lpstr>
      <vt:lpstr>MADERA</vt:lpstr>
      <vt:lpstr>HIERRO</vt:lpstr>
      <vt:lpstr>VIDRIO</vt:lpstr>
      <vt:lpstr>HORMIGÓN ARMADO</vt:lpstr>
      <vt:lpstr>Presentación de PowerPoint</vt:lpstr>
      <vt:lpstr>ELEMENTOS SUSTENTANTES (SOPORTES)</vt:lpstr>
      <vt:lpstr>ELEMENTOS SUSTENTANTES (SOPORTES)</vt:lpstr>
      <vt:lpstr>ELEMENTOS SUSTENTANTES (SOPORTES)</vt:lpstr>
      <vt:lpstr>ELEMENTOS SUSTENTANTES (SOPORTES)</vt:lpstr>
      <vt:lpstr>ELEMENTOS SUSTENTANTES (SOPORTES)</vt:lpstr>
      <vt:lpstr>ELEMENTOS SUSTENTADOS</vt:lpstr>
      <vt:lpstr>ELEMENTOS SUSTENTADOS</vt:lpstr>
      <vt:lpstr>ELEMENTOS SUSTENTADOS</vt:lpstr>
      <vt:lpstr>Presentación de PowerPoint</vt:lpstr>
      <vt:lpstr>Cubierta Plana</vt:lpstr>
      <vt:lpstr>Cubierta o techumbre a dos aguas</vt:lpstr>
      <vt:lpstr>tipos de bóveda</vt:lpstr>
      <vt:lpstr>Distintos tipos de bóvedas</vt:lpstr>
      <vt:lpstr>Cúpula de media naranja, tambor y linterna</vt:lpstr>
      <vt:lpstr>Cúpula sobre pechinas</vt:lpstr>
      <vt:lpstr>Cúpula sobre trompas</vt:lpstr>
      <vt:lpstr>Presentación de PowerPoint</vt:lpstr>
      <vt:lpstr>Obras de bulto redondo</vt:lpstr>
      <vt:lpstr>Presentación de PowerPoint</vt:lpstr>
      <vt:lpstr>Busto</vt:lpstr>
      <vt:lpstr>Presentación de PowerPoint</vt:lpstr>
      <vt:lpstr>Talla</vt:lpstr>
      <vt:lpstr>Modelado</vt:lpstr>
      <vt:lpstr>Fundición</vt:lpstr>
      <vt:lpstr>Soldadura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1900-1950</dc:title>
  <dc:creator>María del Mar Montoliú Diez</dc:creator>
  <cp:lastModifiedBy>María del Mar Montoliú Diez</cp:lastModifiedBy>
  <cp:revision>46</cp:revision>
  <dcterms:created xsi:type="dcterms:W3CDTF">2017-02-22T22:41:31Z</dcterms:created>
  <dcterms:modified xsi:type="dcterms:W3CDTF">2018-09-11T17:40:11Z</dcterms:modified>
</cp:coreProperties>
</file>