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2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57" r:id="rId4"/>
    <p:sldId id="258" r:id="rId5"/>
    <p:sldId id="365" r:id="rId6"/>
    <p:sldId id="262" r:id="rId7"/>
    <p:sldId id="264" r:id="rId8"/>
    <p:sldId id="265" r:id="rId9"/>
    <p:sldId id="260" r:id="rId10"/>
    <p:sldId id="366" r:id="rId11"/>
    <p:sldId id="266" r:id="rId12"/>
    <p:sldId id="357" r:id="rId13"/>
    <p:sldId id="267" r:id="rId14"/>
    <p:sldId id="268" r:id="rId15"/>
    <p:sldId id="359" r:id="rId16"/>
    <p:sldId id="367" r:id="rId17"/>
    <p:sldId id="360" r:id="rId18"/>
    <p:sldId id="361" r:id="rId19"/>
    <p:sldId id="362" r:id="rId20"/>
    <p:sldId id="363" r:id="rId21"/>
    <p:sldId id="364" r:id="rId22"/>
    <p:sldId id="358" r:id="rId23"/>
    <p:sldId id="370" r:id="rId24"/>
    <p:sldId id="371" r:id="rId25"/>
    <p:sldId id="259" r:id="rId26"/>
    <p:sldId id="271" r:id="rId27"/>
    <p:sldId id="273" r:id="rId28"/>
    <p:sldId id="278" r:id="rId29"/>
    <p:sldId id="372" r:id="rId30"/>
    <p:sldId id="279" r:id="rId31"/>
    <p:sldId id="373" r:id="rId32"/>
    <p:sldId id="291" r:id="rId33"/>
    <p:sldId id="376" r:id="rId34"/>
    <p:sldId id="292" r:id="rId35"/>
    <p:sldId id="377" r:id="rId36"/>
    <p:sldId id="378" r:id="rId37"/>
    <p:sldId id="263" r:id="rId38"/>
    <p:sldId id="293" r:id="rId39"/>
    <p:sldId id="294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9" r:id="rId48"/>
    <p:sldId id="310" r:id="rId49"/>
    <p:sldId id="311" r:id="rId50"/>
    <p:sldId id="312" r:id="rId51"/>
    <p:sldId id="306" r:id="rId52"/>
    <p:sldId id="313" r:id="rId53"/>
    <p:sldId id="314" r:id="rId54"/>
    <p:sldId id="379" r:id="rId55"/>
    <p:sldId id="374" r:id="rId56"/>
    <p:sldId id="375" r:id="rId57"/>
    <p:sldId id="284" r:id="rId58"/>
    <p:sldId id="285" r:id="rId59"/>
    <p:sldId id="270" r:id="rId60"/>
    <p:sldId id="288" r:id="rId61"/>
    <p:sldId id="289" r:id="rId62"/>
    <p:sldId id="290" r:id="rId63"/>
    <p:sldId id="295" r:id="rId64"/>
    <p:sldId id="296" r:id="rId65"/>
    <p:sldId id="315" r:id="rId66"/>
    <p:sldId id="316" r:id="rId67"/>
    <p:sldId id="317" r:id="rId68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01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F221-752A-4FE0-8A75-691BC786B3F2}" type="datetimeFigureOut">
              <a:rPr lang="es-ES" smtClean="0"/>
              <a:t>07/01/2019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644B-2600-4687-93CE-3109627D2E3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9468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F221-752A-4FE0-8A75-691BC786B3F2}" type="datetimeFigureOut">
              <a:rPr lang="es-ES" smtClean="0"/>
              <a:t>07/01/2019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644B-2600-4687-93CE-3109627D2E3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51002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F221-752A-4FE0-8A75-691BC786B3F2}" type="datetimeFigureOut">
              <a:rPr lang="es-ES" smtClean="0"/>
              <a:t>07/01/2019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644B-2600-4687-93CE-3109627D2E3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9465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F221-752A-4FE0-8A75-691BC786B3F2}" type="datetimeFigureOut">
              <a:rPr lang="es-ES" smtClean="0"/>
              <a:t>07/01/2019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644B-2600-4687-93CE-3109627D2E3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7446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F221-752A-4FE0-8A75-691BC786B3F2}" type="datetimeFigureOut">
              <a:rPr lang="es-ES" smtClean="0"/>
              <a:t>07/01/2019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644B-2600-4687-93CE-3109627D2E3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816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F221-752A-4FE0-8A75-691BC786B3F2}" type="datetimeFigureOut">
              <a:rPr lang="es-ES" smtClean="0"/>
              <a:t>07/01/2019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644B-2600-4687-93CE-3109627D2E3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4482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F221-752A-4FE0-8A75-691BC786B3F2}" type="datetimeFigureOut">
              <a:rPr lang="es-ES" smtClean="0"/>
              <a:t>07/01/2019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644B-2600-4687-93CE-3109627D2E3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77686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F221-752A-4FE0-8A75-691BC786B3F2}" type="datetimeFigureOut">
              <a:rPr lang="es-ES" smtClean="0"/>
              <a:t>07/01/2019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644B-2600-4687-93CE-3109627D2E3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0709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F221-752A-4FE0-8A75-691BC786B3F2}" type="datetimeFigureOut">
              <a:rPr lang="es-ES" smtClean="0"/>
              <a:t>07/01/2019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644B-2600-4687-93CE-3109627D2E3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3132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F221-752A-4FE0-8A75-691BC786B3F2}" type="datetimeFigureOut">
              <a:rPr lang="es-ES" smtClean="0"/>
              <a:t>07/01/2019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644B-2600-4687-93CE-3109627D2E3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5794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37F221-752A-4FE0-8A75-691BC786B3F2}" type="datetimeFigureOut">
              <a:rPr lang="es-ES" smtClean="0"/>
              <a:t>07/01/2019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D644B-2600-4687-93CE-3109627D2E3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882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37F221-752A-4FE0-8A75-691BC786B3F2}" type="datetimeFigureOut">
              <a:rPr lang="es-ES" smtClean="0"/>
              <a:t>07/01/2019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AD644B-2600-4687-93CE-3109627D2E3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34835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dirty="0"/>
              <a:t>El arte del Renacimiento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57600"/>
            <a:ext cx="9144000" cy="2311400"/>
          </a:xfrm>
        </p:spPr>
        <p:txBody>
          <a:bodyPr/>
          <a:lstStyle/>
          <a:p>
            <a:r>
              <a:rPr lang="es-ES_tradnl" dirty="0"/>
              <a:t>Colegio Santa María del Bosque</a:t>
            </a:r>
          </a:p>
          <a:p>
            <a:r>
              <a:rPr lang="es-ES_tradnl" dirty="0"/>
              <a:t>II PMAR</a:t>
            </a:r>
          </a:p>
          <a:p>
            <a:r>
              <a:rPr lang="es-ES_tradnl" dirty="0"/>
              <a:t>2018/2019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352869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05700"/>
            <a:ext cx="10515600" cy="995132"/>
          </a:xfrm>
        </p:spPr>
        <p:txBody>
          <a:bodyPr>
            <a:normAutofit/>
          </a:bodyPr>
          <a:lstStyle/>
          <a:p>
            <a:pPr algn="ctr"/>
            <a:r>
              <a:rPr lang="es-ES_tradnl" sz="3600" dirty="0"/>
              <a:t>Características generales</a:t>
            </a:r>
            <a:endParaRPr lang="es-ES" sz="360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B2A1387-2D12-4AE4-893D-C7FE486CB49E}"/>
              </a:ext>
            </a:extLst>
          </p:cNvPr>
          <p:cNvSpPr txBox="1">
            <a:spLocks/>
          </p:cNvSpPr>
          <p:nvPr/>
        </p:nvSpPr>
        <p:spPr>
          <a:xfrm>
            <a:off x="838200" y="1438182"/>
            <a:ext cx="10515600" cy="5166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/>
              <a:t>Se recuperan modelos clásicos como el busto o el retrato ecuestre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ES" sz="3600" dirty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/>
              <a:t>Vuelven otros materiales, como el bronce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ES" sz="3600" dirty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/>
              <a:t>Mayor naturalismo, se intenta buscar la representación del ser humano tal y como es</a:t>
            </a:r>
          </a:p>
        </p:txBody>
      </p:sp>
    </p:spTree>
    <p:extLst>
      <p:ext uri="{BB962C8B-B14F-4D97-AF65-F5344CB8AC3E}">
        <p14:creationId xmlns:p14="http://schemas.microsoft.com/office/powerpoint/2010/main" val="160174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689600"/>
            <a:ext cx="10515600" cy="661988"/>
          </a:xfrm>
        </p:spPr>
        <p:txBody>
          <a:bodyPr>
            <a:normAutofit/>
          </a:bodyPr>
          <a:lstStyle/>
          <a:p>
            <a:pPr algn="ctr"/>
            <a:r>
              <a:rPr lang="es-ES_tradnl" sz="2800" i="1" dirty="0" err="1"/>
              <a:t>Condottiero</a:t>
            </a:r>
            <a:r>
              <a:rPr lang="es-ES_tradnl" sz="2800" i="1" dirty="0"/>
              <a:t> </a:t>
            </a:r>
            <a:r>
              <a:rPr lang="es-ES_tradnl" sz="2800" i="1" dirty="0" err="1"/>
              <a:t>Gattamelata</a:t>
            </a:r>
            <a:r>
              <a:rPr lang="es-ES_tradnl" sz="2800" dirty="0"/>
              <a:t>, Donatello, 1441-1453, Padua (Italia)</a:t>
            </a:r>
            <a:endParaRPr lang="es-ES" sz="28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537" y="127000"/>
            <a:ext cx="6942402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35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/>
          <p:nvPr/>
        </p:nvPicPr>
        <p:blipFill>
          <a:blip r:embed="rId2"/>
          <a:stretch>
            <a:fillRect/>
          </a:stretch>
        </p:blipFill>
        <p:spPr>
          <a:xfrm>
            <a:off x="6562529" y="409157"/>
            <a:ext cx="4737762" cy="5638448"/>
          </a:xfrm>
          <a:prstGeom prst="rect">
            <a:avLst/>
          </a:prstGeom>
        </p:spPr>
      </p:pic>
      <p:sp>
        <p:nvSpPr>
          <p:cNvPr id="5" name="Título 1">
            <a:extLst>
              <a:ext uri="{FF2B5EF4-FFF2-40B4-BE49-F238E27FC236}">
                <a16:creationId xmlns:a16="http://schemas.microsoft.com/office/drawing/2014/main" id="{CE47B35A-7FC0-43DE-A90A-16BFAAB29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9786" y="2619105"/>
            <a:ext cx="3628748" cy="1619790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800" i="1" dirty="0"/>
              <a:t>Escultura ecuestre de Marco Aurelio. Bronce, 176 </a:t>
            </a:r>
            <a:r>
              <a:rPr lang="es-ES" sz="2800" i="1" dirty="0" err="1"/>
              <a:t>d.C</a:t>
            </a:r>
            <a:r>
              <a:rPr lang="es-ES" sz="2800" i="1" dirty="0"/>
              <a:t>, Palacio de los conservadores del Museo Capitalino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407400" y="2171700"/>
            <a:ext cx="3098800" cy="2439988"/>
          </a:xfrm>
        </p:spPr>
        <p:txBody>
          <a:bodyPr>
            <a:normAutofit/>
          </a:bodyPr>
          <a:lstStyle/>
          <a:p>
            <a:pPr algn="ctr"/>
            <a:r>
              <a:rPr lang="es-ES_tradnl" sz="2800" i="1" dirty="0"/>
              <a:t>David</a:t>
            </a:r>
            <a:r>
              <a:rPr lang="es-ES_tradnl" sz="2800" dirty="0"/>
              <a:t>, Donatello, 1446, Museo Nacional de </a:t>
            </a:r>
            <a:r>
              <a:rPr lang="es-ES_tradnl" sz="2800" dirty="0" err="1"/>
              <a:t>Bargello</a:t>
            </a:r>
            <a:r>
              <a:rPr lang="es-ES_tradnl" sz="2800" dirty="0"/>
              <a:t>, Florencia</a:t>
            </a:r>
            <a:endParaRPr lang="es-ES" sz="2800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320566"/>
            <a:ext cx="3808984" cy="614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720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30900" y="5854700"/>
            <a:ext cx="5270500" cy="661988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2800" i="1" dirty="0"/>
              <a:t>Magdalena penitente</a:t>
            </a:r>
            <a:r>
              <a:rPr lang="es-ES_tradnl" sz="2800" dirty="0"/>
              <a:t>, Donatello, 1455, Museo </a:t>
            </a:r>
            <a:r>
              <a:rPr lang="es-ES_tradnl" sz="2800" dirty="0" err="1"/>
              <a:t>dell´Opera</a:t>
            </a:r>
            <a:r>
              <a:rPr lang="es-ES_tradnl" sz="2800" dirty="0"/>
              <a:t> del </a:t>
            </a:r>
            <a:r>
              <a:rPr lang="es-ES_tradnl" sz="2800" dirty="0" err="1"/>
              <a:t>Duomo</a:t>
            </a:r>
            <a:r>
              <a:rPr lang="es-ES_tradnl" sz="2800" dirty="0"/>
              <a:t>(Florencia)</a:t>
            </a:r>
            <a:endParaRPr lang="es-ES" sz="2800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65100"/>
            <a:ext cx="4887516" cy="651668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150" y="392176"/>
            <a:ext cx="3048000" cy="4194048"/>
          </a:xfrm>
          <a:prstGeom prst="rect">
            <a:avLst/>
          </a:prstGeom>
        </p:spPr>
      </p:pic>
      <p:cxnSp>
        <p:nvCxnSpPr>
          <p:cNvPr id="7" name="Conector recto de flecha 6"/>
          <p:cNvCxnSpPr/>
          <p:nvPr/>
        </p:nvCxnSpPr>
        <p:spPr>
          <a:xfrm>
            <a:off x="3213100" y="1016000"/>
            <a:ext cx="4254500" cy="3048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9226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8500" y="2600325"/>
            <a:ext cx="10515600" cy="1325563"/>
          </a:xfrm>
        </p:spPr>
        <p:txBody>
          <a:bodyPr/>
          <a:lstStyle/>
          <a:p>
            <a:pPr algn="ctr"/>
            <a:r>
              <a:rPr lang="es-ES_tradnl" dirty="0"/>
              <a:t>Pintura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146754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05700"/>
            <a:ext cx="10515600" cy="995132"/>
          </a:xfrm>
        </p:spPr>
        <p:txBody>
          <a:bodyPr>
            <a:normAutofit/>
          </a:bodyPr>
          <a:lstStyle/>
          <a:p>
            <a:pPr algn="ctr"/>
            <a:r>
              <a:rPr lang="es-ES_tradnl" sz="3600" dirty="0"/>
              <a:t>Características generales</a:t>
            </a:r>
            <a:endParaRPr lang="es-ES" sz="360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B2A1387-2D12-4AE4-893D-C7FE486CB49E}"/>
              </a:ext>
            </a:extLst>
          </p:cNvPr>
          <p:cNvSpPr txBox="1">
            <a:spLocks/>
          </p:cNvSpPr>
          <p:nvPr/>
        </p:nvSpPr>
        <p:spPr>
          <a:xfrm>
            <a:off x="838200" y="1438182"/>
            <a:ext cx="10515600" cy="5166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/>
              <a:t>Técnica: pintura al óleo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ES" sz="3600" dirty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/>
              <a:t>Soporte: Lienzo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ES" sz="3600" dirty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/>
              <a:t>Perspectiva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ES" sz="3600" dirty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/>
              <a:t>Temas cristianos y mitológicos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ES" sz="3600" dirty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/>
              <a:t>Búsqueda de la profundidad </a:t>
            </a:r>
            <a:r>
              <a:rPr lang="es-ES" sz="3600" dirty="0">
                <a:sym typeface="Wingdings" panose="05000000000000000000" pitchFamily="2" charset="2"/>
              </a:rPr>
              <a:t> Perspectiva lineal</a:t>
            </a:r>
          </a:p>
        </p:txBody>
      </p:sp>
    </p:spTree>
    <p:extLst>
      <p:ext uri="{BB962C8B-B14F-4D97-AF65-F5344CB8AC3E}">
        <p14:creationId xmlns:p14="http://schemas.microsoft.com/office/powerpoint/2010/main" val="20237901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33343" y="3234678"/>
            <a:ext cx="52832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2800" i="1" dirty="0"/>
              <a:t>La anunciación</a:t>
            </a:r>
            <a:r>
              <a:rPr lang="es-ES_tradnl" sz="2800" dirty="0"/>
              <a:t>, </a:t>
            </a:r>
            <a:r>
              <a:rPr lang="es-ES_tradnl" sz="2800" dirty="0" err="1"/>
              <a:t>Fra</a:t>
            </a:r>
            <a:r>
              <a:rPr lang="es-ES_tradnl" sz="2800" dirty="0"/>
              <a:t> Angélico, 1425-1426, Museo Nacional del Prado (España)</a:t>
            </a:r>
            <a:endParaRPr lang="es-ES" sz="2800" i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73" y="0"/>
            <a:ext cx="54542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377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97847" y="3181350"/>
            <a:ext cx="4914900" cy="49530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2800" i="1" dirty="0"/>
              <a:t>La trinidad</a:t>
            </a:r>
            <a:r>
              <a:rPr lang="es-ES_tradnl" sz="2800" dirty="0"/>
              <a:t>, </a:t>
            </a:r>
            <a:r>
              <a:rPr lang="es-ES_tradnl" sz="2800" dirty="0" err="1"/>
              <a:t>Masaccio</a:t>
            </a:r>
            <a:r>
              <a:rPr lang="es-ES_tradnl" sz="2800" dirty="0"/>
              <a:t>, 1427, Santa María </a:t>
            </a:r>
            <a:r>
              <a:rPr lang="es-ES_tradnl" sz="2800" dirty="0" err="1"/>
              <a:t>Novella</a:t>
            </a:r>
            <a:r>
              <a:rPr lang="es-ES_tradnl" sz="2800" dirty="0"/>
              <a:t>(Florencia)</a:t>
            </a:r>
            <a:endParaRPr lang="es-ES" sz="2800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62" y="0"/>
            <a:ext cx="3354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60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04863" y="3181350"/>
            <a:ext cx="4914900" cy="49530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2800" i="1" dirty="0"/>
              <a:t>La trinidad</a:t>
            </a:r>
            <a:r>
              <a:rPr lang="es-ES_tradnl" sz="2800" dirty="0"/>
              <a:t>, </a:t>
            </a:r>
            <a:r>
              <a:rPr lang="es-ES_tradnl" sz="2800" dirty="0" err="1"/>
              <a:t>Masaccio</a:t>
            </a:r>
            <a:r>
              <a:rPr lang="es-ES_tradnl" sz="2800" dirty="0"/>
              <a:t>, 1427, Santa María </a:t>
            </a:r>
            <a:r>
              <a:rPr lang="es-ES_tradnl" sz="2800" dirty="0" err="1"/>
              <a:t>Novella</a:t>
            </a:r>
            <a:r>
              <a:rPr lang="es-ES_tradnl" sz="2800" dirty="0"/>
              <a:t>(Florencia)</a:t>
            </a:r>
            <a:endParaRPr lang="es-ES" sz="28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27" y="0"/>
            <a:ext cx="5503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696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8500" y="2600325"/>
            <a:ext cx="10515600" cy="1325563"/>
          </a:xfrm>
        </p:spPr>
        <p:txBody>
          <a:bodyPr/>
          <a:lstStyle/>
          <a:p>
            <a:pPr algn="ctr"/>
            <a:r>
              <a:rPr lang="es-ES_tradnl" dirty="0"/>
              <a:t>Siglo XV o Quattrocento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76993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1334" y="6083300"/>
            <a:ext cx="11019766" cy="495300"/>
          </a:xfrm>
        </p:spPr>
        <p:txBody>
          <a:bodyPr>
            <a:normAutofit/>
          </a:bodyPr>
          <a:lstStyle/>
          <a:p>
            <a:pPr algn="ctr"/>
            <a:r>
              <a:rPr lang="es-ES_tradnl" sz="2400" i="1" dirty="0"/>
              <a:t>Nacimiento de Venus</a:t>
            </a:r>
            <a:r>
              <a:rPr lang="es-ES_tradnl" sz="2400" dirty="0"/>
              <a:t>, Sandro </a:t>
            </a:r>
            <a:r>
              <a:rPr lang="es-ES_tradnl" sz="2400" dirty="0" err="1"/>
              <a:t>Boticelli</a:t>
            </a:r>
            <a:r>
              <a:rPr lang="es-ES_tradnl" sz="2400" dirty="0"/>
              <a:t>, 1480, Galería de los </a:t>
            </a:r>
            <a:r>
              <a:rPr lang="es-ES_tradnl" sz="2400" dirty="0" err="1"/>
              <a:t>Uffizi</a:t>
            </a:r>
            <a:r>
              <a:rPr lang="es-ES_tradnl" sz="2400" dirty="0"/>
              <a:t> (Florencia)</a:t>
            </a:r>
            <a:endParaRPr lang="es-ES" sz="2400" i="1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827" y="278500"/>
            <a:ext cx="8780780" cy="5670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29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78674" y="2717800"/>
            <a:ext cx="2866994" cy="1422400"/>
          </a:xfrm>
        </p:spPr>
        <p:txBody>
          <a:bodyPr>
            <a:normAutofit/>
          </a:bodyPr>
          <a:lstStyle/>
          <a:p>
            <a:pPr algn="ctr"/>
            <a:r>
              <a:rPr lang="es-ES_tradnl" sz="2400" i="1" dirty="0"/>
              <a:t>Cristo Muerto</a:t>
            </a:r>
            <a:r>
              <a:rPr lang="es-ES_tradnl" sz="2400" dirty="0"/>
              <a:t>, Andrea </a:t>
            </a:r>
            <a:r>
              <a:rPr lang="es-ES_tradnl" sz="2400" dirty="0" err="1"/>
              <a:t>Mantegna</a:t>
            </a:r>
            <a:r>
              <a:rPr lang="es-ES_tradnl" sz="2400" dirty="0"/>
              <a:t>, 1500, Galería de </a:t>
            </a:r>
            <a:r>
              <a:rPr lang="es-ES_tradnl" sz="2400" dirty="0" err="1"/>
              <a:t>Brera</a:t>
            </a:r>
            <a:r>
              <a:rPr lang="es-ES_tradnl" sz="2400" dirty="0"/>
              <a:t> (Milán)</a:t>
            </a:r>
            <a:endParaRPr lang="es-ES" sz="2400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35" y="711200"/>
            <a:ext cx="6536765" cy="555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275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8500" y="2600325"/>
            <a:ext cx="10515600" cy="1325563"/>
          </a:xfrm>
        </p:spPr>
        <p:txBody>
          <a:bodyPr/>
          <a:lstStyle/>
          <a:p>
            <a:pPr algn="ctr"/>
            <a:r>
              <a:rPr lang="es-ES_tradnl" dirty="0"/>
              <a:t>Siglo XVI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490672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500" y="27019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_tradnl" sz="3600" b="1" dirty="0"/>
              <a:t>ARQUITECTURA ITALIANA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19511977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05700"/>
            <a:ext cx="10515600" cy="995132"/>
          </a:xfrm>
        </p:spPr>
        <p:txBody>
          <a:bodyPr>
            <a:normAutofit/>
          </a:bodyPr>
          <a:lstStyle/>
          <a:p>
            <a:pPr algn="ctr"/>
            <a:r>
              <a:rPr lang="es-ES_tradnl" sz="3600" dirty="0"/>
              <a:t>Características generales</a:t>
            </a:r>
            <a:endParaRPr lang="es-ES" sz="360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B2A1387-2D12-4AE4-893D-C7FE486CB49E}"/>
              </a:ext>
            </a:extLst>
          </p:cNvPr>
          <p:cNvSpPr txBox="1">
            <a:spLocks/>
          </p:cNvSpPr>
          <p:nvPr/>
        </p:nvSpPr>
        <p:spPr>
          <a:xfrm>
            <a:off x="838200" y="1438182"/>
            <a:ext cx="10515600" cy="5166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/>
              <a:t>Fundamental el papel del mecenas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/>
              <a:t>Importancia de la figura del artista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/>
              <a:t>Observación de las obras de la antigüedad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/>
              <a:t>Elementos que continúan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/>
              <a:t>Uso de la piedra, muy trabajada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/>
              <a:t>En las primeras décadas: monumentalidad y austeridad decorativa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/>
              <a:t>Posteriormente, empezará a aumentar la decoración y a utilizar un lenguaje “anti clásico”</a:t>
            </a:r>
          </a:p>
        </p:txBody>
      </p:sp>
    </p:spTree>
    <p:extLst>
      <p:ext uri="{BB962C8B-B14F-4D97-AF65-F5344CB8AC3E}">
        <p14:creationId xmlns:p14="http://schemas.microsoft.com/office/powerpoint/2010/main" val="762614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5981700"/>
            <a:ext cx="10515600" cy="560388"/>
          </a:xfrm>
        </p:spPr>
        <p:txBody>
          <a:bodyPr>
            <a:normAutofit/>
          </a:bodyPr>
          <a:lstStyle/>
          <a:p>
            <a:pPr algn="ctr"/>
            <a:r>
              <a:rPr lang="es-ES_tradnl" sz="2800" i="1" dirty="0"/>
              <a:t>San Pietro in Montorio</a:t>
            </a:r>
            <a:r>
              <a:rPr lang="es-ES_tradnl" sz="2800" dirty="0"/>
              <a:t>, Bramante, 1502, Roma</a:t>
            </a:r>
            <a:endParaRPr lang="es-ES" sz="2800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00" y="781050"/>
            <a:ext cx="6578600" cy="493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0439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16900" y="2676703"/>
            <a:ext cx="3263900" cy="1576388"/>
          </a:xfrm>
        </p:spPr>
        <p:txBody>
          <a:bodyPr>
            <a:normAutofit/>
          </a:bodyPr>
          <a:lstStyle/>
          <a:p>
            <a:pPr algn="ctr"/>
            <a:r>
              <a:rPr lang="es-ES_tradnl" sz="2800" i="1" dirty="0"/>
              <a:t>San Pietro in Montorio</a:t>
            </a:r>
            <a:r>
              <a:rPr lang="es-ES_tradnl" sz="2800" dirty="0"/>
              <a:t>, Bramante, 1502, Roma</a:t>
            </a:r>
            <a:endParaRPr lang="es-ES" sz="28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41" y="224194"/>
            <a:ext cx="7442859" cy="648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890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653506"/>
            <a:ext cx="4318000" cy="1652588"/>
          </a:xfrm>
        </p:spPr>
        <p:txBody>
          <a:bodyPr>
            <a:normAutofit/>
          </a:bodyPr>
          <a:lstStyle/>
          <a:p>
            <a:pPr algn="ctr"/>
            <a:r>
              <a:rPr lang="es-ES_tradnl" sz="2800" i="1" dirty="0"/>
              <a:t>San Pedro del Vaticano</a:t>
            </a:r>
            <a:r>
              <a:rPr lang="es-ES_tradnl" sz="2800" dirty="0"/>
              <a:t>, proyectos durante el siglo XVI</a:t>
            </a:r>
            <a:endParaRPr lang="es-ES" sz="28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25516"/>
            <a:ext cx="5232400" cy="635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1995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210300"/>
            <a:ext cx="10515600" cy="560388"/>
          </a:xfrm>
        </p:spPr>
        <p:txBody>
          <a:bodyPr>
            <a:normAutofit/>
          </a:bodyPr>
          <a:lstStyle/>
          <a:p>
            <a:pPr algn="ctr"/>
            <a:r>
              <a:rPr lang="es-ES_tradnl" sz="2400" i="1" dirty="0"/>
              <a:t>San Pedro del Vaticano</a:t>
            </a:r>
            <a:r>
              <a:rPr lang="es-ES_tradnl" sz="2400" dirty="0"/>
              <a:t>, Miguel Ángel Buonarroti, 1519, Roma</a:t>
            </a:r>
            <a:endParaRPr lang="es-ES" sz="24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874" y="150368"/>
            <a:ext cx="8150225" cy="605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552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4700" y="6083300"/>
            <a:ext cx="10515600" cy="560388"/>
          </a:xfrm>
        </p:spPr>
        <p:txBody>
          <a:bodyPr>
            <a:normAutofit/>
          </a:bodyPr>
          <a:lstStyle/>
          <a:p>
            <a:pPr algn="ctr"/>
            <a:r>
              <a:rPr lang="es-ES_tradnl" sz="2400" i="1" dirty="0"/>
              <a:t>San Pedro del Vaticano</a:t>
            </a:r>
            <a:r>
              <a:rPr lang="es-ES_tradnl" sz="2400" dirty="0"/>
              <a:t>, Miguel Ángel Buonarroti, 1519, Roma</a:t>
            </a:r>
            <a:endParaRPr lang="es-ES" sz="2400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181" y="250348"/>
            <a:ext cx="8332789" cy="5832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416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4700" y="2374106"/>
            <a:ext cx="2273300" cy="2109788"/>
          </a:xfrm>
        </p:spPr>
        <p:txBody>
          <a:bodyPr>
            <a:normAutofit/>
          </a:bodyPr>
          <a:lstStyle/>
          <a:p>
            <a:pPr algn="ctr"/>
            <a:r>
              <a:rPr lang="es-ES_tradnl" sz="2400" dirty="0"/>
              <a:t>Mapa de la fragmentación política italiana S. XV</a:t>
            </a:r>
            <a:endParaRPr lang="es-ES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84" y="64008"/>
            <a:ext cx="4828032" cy="6729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407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4700" y="6121400"/>
            <a:ext cx="10515600" cy="560388"/>
          </a:xfrm>
        </p:spPr>
        <p:txBody>
          <a:bodyPr>
            <a:normAutofit/>
          </a:bodyPr>
          <a:lstStyle/>
          <a:p>
            <a:pPr algn="ctr"/>
            <a:r>
              <a:rPr lang="es-ES_tradnl" sz="2400" i="1" dirty="0"/>
              <a:t>San Pedro del Vaticano</a:t>
            </a:r>
            <a:r>
              <a:rPr lang="es-ES_tradnl" sz="2400" dirty="0"/>
              <a:t>, Miguel Ángel Buonarroti, 1519, Roma</a:t>
            </a:r>
            <a:endParaRPr lang="es-ES" sz="24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193" y="97854"/>
            <a:ext cx="7600690" cy="602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865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39754" y="5232400"/>
            <a:ext cx="5260179" cy="560388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2800" i="1" dirty="0"/>
              <a:t>“La Rotonda”</a:t>
            </a:r>
            <a:r>
              <a:rPr lang="es-ES_tradnl" sz="2800" dirty="0"/>
              <a:t>, Palladio, 1591, Vicenza</a:t>
            </a:r>
            <a:endParaRPr lang="es-ES" sz="28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8" y="279400"/>
            <a:ext cx="5722112" cy="3539972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7830" y="493712"/>
            <a:ext cx="4841582" cy="636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13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500" y="27019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_tradnl" sz="3600" b="1" dirty="0"/>
              <a:t>ESCULTURA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4143047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6831" y="2738498"/>
            <a:ext cx="4267200" cy="1381003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2800" i="1" dirty="0"/>
              <a:t>Piedad</a:t>
            </a:r>
            <a:r>
              <a:rPr lang="es-ES_tradnl" sz="2800" dirty="0"/>
              <a:t>, Miguel Ángel Buonarroti, 1498-1499, Basílica de San Pedro (Vaticano)</a:t>
            </a:r>
            <a:endParaRPr lang="es-ES" sz="2800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FBCC8B1-9EEE-4A1D-BCB8-AFAE8280C6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310" y="0"/>
            <a:ext cx="62473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6098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5981700"/>
            <a:ext cx="10515600" cy="560388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2800" i="1" dirty="0"/>
              <a:t>Piedad </a:t>
            </a:r>
            <a:r>
              <a:rPr lang="es-ES_tradnl" sz="2800" dirty="0"/>
              <a:t>(detalle), Miguel Ángel Buonarroti, 1498-1499, Basílica de San Pedro (Vaticano)</a:t>
            </a:r>
            <a:endParaRPr lang="es-ES" sz="2800" i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5F6A3C8-4E27-488E-ADD1-534E80D38D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4" r="20444"/>
          <a:stretch/>
        </p:blipFill>
        <p:spPr>
          <a:xfrm>
            <a:off x="609600" y="665939"/>
            <a:ext cx="3759200" cy="476966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07622FB-2E67-49C2-989D-3B8EA5EB1F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75" y="1524000"/>
            <a:ext cx="599122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9092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5981700"/>
            <a:ext cx="10515600" cy="560388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2800" i="1" dirty="0"/>
              <a:t>Piedad </a:t>
            </a:r>
            <a:r>
              <a:rPr lang="es-ES_tradnl" sz="2800" dirty="0"/>
              <a:t>(detalle), Miguel Ángel Buonarroti, 1498-1499, Basílica de San Pedro (Vaticano)</a:t>
            </a:r>
            <a:endParaRPr lang="es-ES" sz="2800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6892BB6-46A3-46F1-AD27-7F56A16B37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34" y="315912"/>
            <a:ext cx="3353118" cy="545592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95AAE09-065C-402D-897B-6E2FCA2557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366" y="562609"/>
            <a:ext cx="609600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7442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661639" y="2470333"/>
            <a:ext cx="4572000" cy="1917334"/>
          </a:xfrm>
        </p:spPr>
        <p:txBody>
          <a:bodyPr>
            <a:normAutofit/>
          </a:bodyPr>
          <a:lstStyle/>
          <a:p>
            <a:pPr algn="ctr"/>
            <a:r>
              <a:rPr lang="es-ES_tradnl" sz="2800" i="1" dirty="0"/>
              <a:t>David</a:t>
            </a:r>
            <a:r>
              <a:rPr lang="es-ES_tradnl" sz="2800" dirty="0"/>
              <a:t>, Miguel Ángel Buonarroti, 1501-1504, Galería de la Academia(Florencia)</a:t>
            </a:r>
            <a:endParaRPr lang="es-ES" sz="2800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69E6B4-0141-451A-84A3-70D65D3D4F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793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5981700"/>
            <a:ext cx="10515600" cy="560388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2800" i="1" dirty="0"/>
              <a:t>David </a:t>
            </a:r>
            <a:r>
              <a:rPr lang="es-ES_tradnl" sz="2800" dirty="0"/>
              <a:t>(detalle), Miguel Ángel Buonarroti, 1501-1504, Galería de la Academia(Florencia)</a:t>
            </a:r>
            <a:endParaRPr lang="es-ES" sz="2800" i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7ACDBCF-FB68-4F40-AAB2-8A39D5BD7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480" y="548131"/>
            <a:ext cx="8930640" cy="5011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59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5981700"/>
            <a:ext cx="10515600" cy="560388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2800" i="1" dirty="0"/>
              <a:t>David </a:t>
            </a:r>
            <a:r>
              <a:rPr lang="es-ES_tradnl" sz="2800" dirty="0"/>
              <a:t>(detalle), Miguel Ángel Buonarroti, 1501-1504, Galería de la Academia(Florencia)</a:t>
            </a:r>
            <a:endParaRPr lang="es-ES" sz="2800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795B7F5-6DE8-4E3B-81DD-AB609BE3F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130" y="315912"/>
            <a:ext cx="4099560" cy="54660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74BB5AE-7035-463A-8E5F-692D89795B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400" y="859472"/>
            <a:ext cx="5838613" cy="437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993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4960" y="5981700"/>
            <a:ext cx="5882640" cy="560388"/>
          </a:xfrm>
        </p:spPr>
        <p:txBody>
          <a:bodyPr>
            <a:noAutofit/>
          </a:bodyPr>
          <a:lstStyle/>
          <a:p>
            <a:pPr algn="ctr"/>
            <a:r>
              <a:rPr lang="es-ES_tradnl" sz="2000" i="1" dirty="0"/>
              <a:t>Tumba de Julio II</a:t>
            </a:r>
            <a:r>
              <a:rPr lang="es-ES_tradnl" sz="2000" dirty="0"/>
              <a:t>, Miguel Ángel Buonarroti, 1542-1545, Iglesia de San Pietro in </a:t>
            </a:r>
            <a:r>
              <a:rPr lang="es-ES_tradnl" sz="2000" dirty="0" err="1"/>
              <a:t>Vincoli</a:t>
            </a:r>
            <a:r>
              <a:rPr lang="es-ES_tradnl" sz="2000" dirty="0"/>
              <a:t>(Roma)</a:t>
            </a:r>
            <a:endParaRPr lang="es-ES" sz="2000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B901F2-17A4-4042-8423-E5F288E95F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" y="91440"/>
            <a:ext cx="4450080" cy="667512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1D53135A-E192-41FF-84A0-4F5CC05DCF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16" y="91440"/>
            <a:ext cx="3720084" cy="4924299"/>
          </a:xfrm>
          <a:prstGeom prst="rect">
            <a:avLst/>
          </a:prstGeom>
        </p:spPr>
      </p:pic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6989A89E-BB6C-4E5A-996F-30376B246438}"/>
              </a:ext>
            </a:extLst>
          </p:cNvPr>
          <p:cNvCxnSpPr/>
          <p:nvPr/>
        </p:nvCxnSpPr>
        <p:spPr>
          <a:xfrm>
            <a:off x="5293360" y="985520"/>
            <a:ext cx="125984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652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8500" y="2600325"/>
            <a:ext cx="10515600" cy="1325563"/>
          </a:xfrm>
        </p:spPr>
        <p:txBody>
          <a:bodyPr/>
          <a:lstStyle/>
          <a:p>
            <a:pPr algn="ctr"/>
            <a:r>
              <a:rPr lang="es-ES_tradnl" dirty="0"/>
              <a:t>Arquitectura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623407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500" y="27019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_tradnl" sz="3600" b="1" dirty="0"/>
              <a:t>LA PINTURA DEL CENTRO DE ITALIA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10366393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3900" y="2545556"/>
            <a:ext cx="3721100" cy="1766888"/>
          </a:xfrm>
        </p:spPr>
        <p:txBody>
          <a:bodyPr>
            <a:normAutofit/>
          </a:bodyPr>
          <a:lstStyle/>
          <a:p>
            <a:pPr algn="ctr"/>
            <a:r>
              <a:rPr lang="es-ES_tradnl" sz="2800" i="1" dirty="0"/>
              <a:t>Virgen de la Roca</a:t>
            </a:r>
            <a:r>
              <a:rPr lang="es-ES_tradnl" sz="2800" dirty="0"/>
              <a:t>, Leonardo da Vinci, 1486, Museo del Louvre (París)</a:t>
            </a:r>
            <a:endParaRPr lang="es-ES" sz="28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130" y="0"/>
            <a:ext cx="43245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2333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58300" y="2285206"/>
            <a:ext cx="2451100" cy="2287588"/>
          </a:xfrm>
        </p:spPr>
        <p:txBody>
          <a:bodyPr>
            <a:normAutofit/>
          </a:bodyPr>
          <a:lstStyle/>
          <a:p>
            <a:pPr algn="ctr"/>
            <a:r>
              <a:rPr lang="es-ES_tradnl" sz="2800" i="1" dirty="0"/>
              <a:t>Virgen de la Roca</a:t>
            </a:r>
            <a:r>
              <a:rPr lang="es-ES_tradnl" sz="2800" dirty="0"/>
              <a:t>, Leonardo da Vinci, 1486, Museo del Louvre (París)</a:t>
            </a:r>
            <a:endParaRPr lang="es-ES" sz="2800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37" y="76200"/>
            <a:ext cx="8343502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988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5981700"/>
            <a:ext cx="10515600" cy="560388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2800" i="1" dirty="0"/>
              <a:t>La última cena</a:t>
            </a:r>
            <a:r>
              <a:rPr lang="es-ES_tradnl" sz="2800" dirty="0"/>
              <a:t>, Leonardo da Vinci, 1498, Santa María de las Gracias (Milán)</a:t>
            </a:r>
            <a:endParaRPr lang="es-ES" sz="28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32385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4676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2000" y="5981700"/>
            <a:ext cx="10515600" cy="560388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2800" i="1" dirty="0"/>
              <a:t>La última cena</a:t>
            </a:r>
            <a:r>
              <a:rPr lang="es-ES_tradnl" sz="2800" dirty="0"/>
              <a:t>, Leonardo da Vinci, 1498, Santa María de las Gracias (Milán)</a:t>
            </a:r>
            <a:endParaRPr lang="es-ES" sz="2800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537" y="558800"/>
            <a:ext cx="4962525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765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5501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84200" y="2552303"/>
            <a:ext cx="2667000" cy="1753394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2800" i="1" dirty="0"/>
              <a:t>La Gioconda</a:t>
            </a:r>
            <a:r>
              <a:rPr lang="es-ES_tradnl" sz="2800" dirty="0"/>
              <a:t>, Leonardo da Vinci, 1503-1519, Museo del Louvre (París)</a:t>
            </a:r>
            <a:endParaRPr lang="es-ES" sz="2800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019" y="0"/>
            <a:ext cx="46019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1450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4700" y="5803900"/>
            <a:ext cx="10515600" cy="560388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2800" i="1" dirty="0"/>
              <a:t>La Creación de Adán</a:t>
            </a:r>
            <a:r>
              <a:rPr lang="es-ES_tradnl" sz="2800" dirty="0"/>
              <a:t>, Miguel Ángel, 1508-1512, Capilla Sixtina (El Vaticano) </a:t>
            </a:r>
            <a:endParaRPr lang="es-ES" sz="2800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17" y="0"/>
            <a:ext cx="10058400" cy="685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126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4700" y="5803900"/>
            <a:ext cx="10515600" cy="560388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2800" i="1" dirty="0"/>
              <a:t>La Creación de Adán</a:t>
            </a:r>
            <a:r>
              <a:rPr lang="es-ES_tradnl" sz="2800" dirty="0"/>
              <a:t>, Miguel Ángel, 1508-1512, Capilla Sixtina (El Vaticano) </a:t>
            </a:r>
            <a:endParaRPr lang="es-ES" sz="28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893" y="296792"/>
            <a:ext cx="7289214" cy="550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0035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24800" y="2494756"/>
            <a:ext cx="3124200" cy="1868488"/>
          </a:xfrm>
        </p:spPr>
        <p:txBody>
          <a:bodyPr>
            <a:normAutofit/>
          </a:bodyPr>
          <a:lstStyle/>
          <a:p>
            <a:pPr algn="ctr"/>
            <a:r>
              <a:rPr lang="es-ES_tradnl" sz="2400" i="1" dirty="0"/>
              <a:t>El juicio Final</a:t>
            </a:r>
            <a:r>
              <a:rPr lang="es-ES_tradnl" sz="2400" dirty="0"/>
              <a:t>, Miguel Ángel, 1533-1541, Capilla Sixtina (El Vaticano) </a:t>
            </a:r>
            <a:endParaRPr lang="es-ES" sz="2400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6" y="246538"/>
            <a:ext cx="5781913" cy="636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853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05700"/>
            <a:ext cx="10515600" cy="995132"/>
          </a:xfrm>
        </p:spPr>
        <p:txBody>
          <a:bodyPr>
            <a:normAutofit/>
          </a:bodyPr>
          <a:lstStyle/>
          <a:p>
            <a:pPr algn="ctr"/>
            <a:r>
              <a:rPr lang="es-ES_tradnl" sz="3600" dirty="0"/>
              <a:t>Características generales</a:t>
            </a:r>
            <a:endParaRPr lang="es-ES" sz="3600" dirty="0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B2A1387-2D12-4AE4-893D-C7FE486CB49E}"/>
              </a:ext>
            </a:extLst>
          </p:cNvPr>
          <p:cNvSpPr txBox="1">
            <a:spLocks/>
          </p:cNvSpPr>
          <p:nvPr/>
        </p:nvSpPr>
        <p:spPr>
          <a:xfrm>
            <a:off x="838200" y="1438182"/>
            <a:ext cx="10515600" cy="51668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/>
              <a:t>Fundamental el papel del mecenas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/>
              <a:t>Se revaloriza el artista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/>
              <a:t>Se vuelven a usar elementos clásicos: arco de medio punto, bóveda de cañón y cúpulas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/>
              <a:t>Busca adaptarse a las proporciones del ser humano </a:t>
            </a:r>
            <a:r>
              <a:rPr lang="es-ES" sz="3600" dirty="0">
                <a:sym typeface="Wingdings" panose="05000000000000000000" pitchFamily="2" charset="2"/>
              </a:rPr>
              <a:t> horizontalidad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>
                <a:sym typeface="Wingdings" panose="05000000000000000000" pitchFamily="2" charset="2"/>
              </a:rPr>
              <a:t>Simetría y proporción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>
                <a:sym typeface="Wingdings" panose="05000000000000000000" pitchFamily="2" charset="2"/>
              </a:rPr>
              <a:t>Perfección matemática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ES" sz="3600" dirty="0">
                <a:sym typeface="Wingdings" panose="05000000000000000000" pitchFamily="2" charset="2"/>
              </a:rPr>
              <a:t>Uso de planta de cruz latina y de planta centralizada</a:t>
            </a:r>
            <a:endParaRPr lang="es-ES" sz="3600" dirty="0"/>
          </a:p>
        </p:txBody>
      </p:sp>
    </p:spTree>
    <p:extLst>
      <p:ext uri="{BB962C8B-B14F-4D97-AF65-F5344CB8AC3E}">
        <p14:creationId xmlns:p14="http://schemas.microsoft.com/office/powerpoint/2010/main" val="24502150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4700" y="6070600"/>
            <a:ext cx="10515600" cy="560388"/>
          </a:xfrm>
        </p:spPr>
        <p:txBody>
          <a:bodyPr>
            <a:normAutofit/>
          </a:bodyPr>
          <a:lstStyle/>
          <a:p>
            <a:pPr algn="ctr"/>
            <a:r>
              <a:rPr lang="es-ES_tradnl" sz="2400" i="1" dirty="0"/>
              <a:t>El juicio Final</a:t>
            </a:r>
            <a:r>
              <a:rPr lang="es-ES_tradnl" sz="2400" dirty="0"/>
              <a:t>, Miguel Ángel</a:t>
            </a:r>
            <a:r>
              <a:rPr lang="es-ES_tradnl" sz="2400"/>
              <a:t>, 1533-1541, </a:t>
            </a:r>
            <a:r>
              <a:rPr lang="es-ES_tradnl" sz="2400" dirty="0"/>
              <a:t>Capilla Sixtina (El Vaticano) </a:t>
            </a:r>
            <a:endParaRPr lang="es-ES" sz="2400" i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595630"/>
            <a:ext cx="10058400" cy="5324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1433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4700" y="5960726"/>
            <a:ext cx="10515600" cy="560388"/>
          </a:xfrm>
        </p:spPr>
        <p:txBody>
          <a:bodyPr>
            <a:normAutofit/>
          </a:bodyPr>
          <a:lstStyle/>
          <a:p>
            <a:pPr algn="ctr"/>
            <a:r>
              <a:rPr lang="es-ES_tradnl" sz="2400" i="1" dirty="0"/>
              <a:t>La Escuela de Atenas</a:t>
            </a:r>
            <a:r>
              <a:rPr lang="es-ES_tradnl" sz="2400" dirty="0"/>
              <a:t>, Rafael Sanzio, 1509-1511,Estancias Vaticanas </a:t>
            </a:r>
            <a:endParaRPr lang="es-ES" sz="24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50" y="176311"/>
            <a:ext cx="8470900" cy="578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9569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4400" y="6121400"/>
            <a:ext cx="10515600" cy="560388"/>
          </a:xfrm>
        </p:spPr>
        <p:txBody>
          <a:bodyPr>
            <a:normAutofit/>
          </a:bodyPr>
          <a:lstStyle/>
          <a:p>
            <a:pPr algn="ctr"/>
            <a:r>
              <a:rPr lang="es-ES_tradnl" sz="2400" i="1" dirty="0"/>
              <a:t>Venus de Urbino</a:t>
            </a:r>
            <a:r>
              <a:rPr lang="es-ES_tradnl" sz="2400" dirty="0"/>
              <a:t>, Tiziano, 1538,Galeria de los </a:t>
            </a:r>
            <a:r>
              <a:rPr lang="es-ES_tradnl" sz="2400" dirty="0" err="1"/>
              <a:t>Uffizi</a:t>
            </a:r>
            <a:r>
              <a:rPr lang="es-ES_tradnl" sz="2400" dirty="0"/>
              <a:t> (Florencia) </a:t>
            </a:r>
            <a:endParaRPr lang="es-ES" sz="2400" i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45AB920-90E1-4E3A-BDAA-AEDE043B0A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443" y="0"/>
            <a:ext cx="8583113" cy="603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1764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032830" y="2518789"/>
            <a:ext cx="3154101" cy="1820421"/>
          </a:xfrm>
        </p:spPr>
        <p:txBody>
          <a:bodyPr>
            <a:normAutofit/>
          </a:bodyPr>
          <a:lstStyle/>
          <a:p>
            <a:pPr algn="ctr"/>
            <a:r>
              <a:rPr lang="es-ES_tradnl" sz="2400" i="1" dirty="0"/>
              <a:t>Carlos V en la batalla de Mühlberg</a:t>
            </a:r>
            <a:r>
              <a:rPr lang="es-ES_tradnl" sz="2400" dirty="0"/>
              <a:t>, Tiziano, 1548, Museo del Prado (Madrid) </a:t>
            </a:r>
            <a:endParaRPr lang="es-ES" sz="2400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F1B3D5F-FFBA-4466-AD26-29448CD43C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736" y="0"/>
            <a:ext cx="5750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345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500" y="27019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_tradnl" sz="3600" b="1" dirty="0"/>
              <a:t>ESPAÑA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28877897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500" y="27019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_tradnl" sz="3600" b="1" dirty="0"/>
              <a:t>ARQUITECTURA ESPAÑOLA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26677598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4700" y="6045200"/>
            <a:ext cx="10515600" cy="560388"/>
          </a:xfrm>
        </p:spPr>
        <p:txBody>
          <a:bodyPr>
            <a:normAutofit/>
          </a:bodyPr>
          <a:lstStyle/>
          <a:p>
            <a:pPr algn="ctr"/>
            <a:r>
              <a:rPr lang="es-ES_tradnl" sz="2400" i="1" dirty="0"/>
              <a:t>Palacio de Carlos V, </a:t>
            </a:r>
            <a:r>
              <a:rPr lang="es-ES_tradnl" sz="2400" dirty="0"/>
              <a:t>Pedro Machuca, 1526, Granada</a:t>
            </a:r>
            <a:endParaRPr lang="es-ES" sz="24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687"/>
          <a:stretch/>
        </p:blipFill>
        <p:spPr>
          <a:xfrm>
            <a:off x="1003300" y="127000"/>
            <a:ext cx="10058400" cy="591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7311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4700" y="6045200"/>
            <a:ext cx="10515600" cy="560388"/>
          </a:xfrm>
        </p:spPr>
        <p:txBody>
          <a:bodyPr>
            <a:normAutofit/>
          </a:bodyPr>
          <a:lstStyle/>
          <a:p>
            <a:pPr algn="ctr"/>
            <a:r>
              <a:rPr lang="es-ES_tradnl" sz="2400" i="1" dirty="0"/>
              <a:t>Palacio de Carlos V, </a:t>
            </a:r>
            <a:r>
              <a:rPr lang="es-ES_tradnl" sz="2400" dirty="0"/>
              <a:t>Pedro Machuca, 1526, Granada</a:t>
            </a:r>
            <a:endParaRPr lang="es-ES" sz="2400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" y="1426464"/>
            <a:ext cx="10058400" cy="4184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67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4700" y="6045200"/>
            <a:ext cx="10515600" cy="560388"/>
          </a:xfrm>
        </p:spPr>
        <p:txBody>
          <a:bodyPr>
            <a:normAutofit/>
          </a:bodyPr>
          <a:lstStyle/>
          <a:p>
            <a:pPr algn="ctr"/>
            <a:r>
              <a:rPr lang="es-ES_tradnl" sz="2400" i="1" dirty="0"/>
              <a:t>Palacio de Carlos V, </a:t>
            </a:r>
            <a:r>
              <a:rPr lang="es-ES_tradnl" sz="2400" dirty="0"/>
              <a:t>Pedro Machuca, 1526, Granada</a:t>
            </a:r>
            <a:endParaRPr lang="es-ES" sz="24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50" y="225425"/>
            <a:ext cx="7759700" cy="581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100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4700" y="5803900"/>
            <a:ext cx="10515600" cy="560388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2800" i="1" dirty="0"/>
              <a:t>Monasterio de San Lorenzo de El Escorial, </a:t>
            </a:r>
            <a:r>
              <a:rPr lang="es-ES_tradnl" sz="2800" dirty="0"/>
              <a:t>Juan Bautista de Toledo y Juan de Herrera, 1562-1584, El Escorial (Comunidad de Madrid)</a:t>
            </a:r>
            <a:endParaRPr lang="es-ES" sz="28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21" y="1143000"/>
            <a:ext cx="8238157" cy="44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34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689600"/>
            <a:ext cx="10515600" cy="661988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2800" i="1" dirty="0"/>
              <a:t>Cúpula de  Santa María de las Flores</a:t>
            </a:r>
            <a:r>
              <a:rPr lang="es-ES_tradnl" sz="2800" dirty="0"/>
              <a:t>, Filippo </a:t>
            </a:r>
            <a:r>
              <a:rPr lang="es-ES_tradnl" sz="2800" dirty="0" err="1"/>
              <a:t>Brunelleschi</a:t>
            </a:r>
            <a:r>
              <a:rPr lang="es-ES_tradnl" sz="2800"/>
              <a:t>, 1420, </a:t>
            </a:r>
            <a:r>
              <a:rPr lang="es-ES_tradnl" sz="2800" dirty="0"/>
              <a:t>Florencia (Italia)</a:t>
            </a:r>
            <a:endParaRPr lang="es-ES" sz="28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77" y="1358900"/>
            <a:ext cx="6144869" cy="35687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550" y="304800"/>
            <a:ext cx="375285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89432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701" y="850106"/>
            <a:ext cx="9484076" cy="533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4479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88" y="203200"/>
            <a:ext cx="4519279" cy="63246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11" y="1130300"/>
            <a:ext cx="6169764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4361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391" y="203200"/>
            <a:ext cx="9133318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8461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500" y="27019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_tradnl" sz="3600" b="1" dirty="0"/>
              <a:t>ESCULTURA ESPAÑOLA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21787385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54179" y="2324106"/>
            <a:ext cx="3269942" cy="2209785"/>
          </a:xfrm>
        </p:spPr>
        <p:txBody>
          <a:bodyPr>
            <a:normAutofit/>
          </a:bodyPr>
          <a:lstStyle/>
          <a:p>
            <a:pPr algn="ctr"/>
            <a:r>
              <a:rPr lang="es-ES_tradnl" sz="2800" i="1" dirty="0"/>
              <a:t>Sacrificio de Isaac, Alonso de Berruguete</a:t>
            </a:r>
            <a:r>
              <a:rPr lang="es-ES_tradnl" sz="2800" dirty="0"/>
              <a:t>, 1526, Museo Nacional de Escultura (Valladolid)</a:t>
            </a:r>
            <a:endParaRPr lang="es-ES" sz="2800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C2A597F-ED4A-4945-9987-D5440695DD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3247" y="269747"/>
            <a:ext cx="3447288" cy="631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854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25500" y="27019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ES_tradnl" sz="3600" b="1" dirty="0"/>
              <a:t>PINTURA ESPAÑOLA</a:t>
            </a:r>
            <a:endParaRPr lang="es-ES" sz="3600" b="1" dirty="0"/>
          </a:p>
        </p:txBody>
      </p:sp>
    </p:spTree>
    <p:extLst>
      <p:ext uri="{BB962C8B-B14F-4D97-AF65-F5344CB8AC3E}">
        <p14:creationId xmlns:p14="http://schemas.microsoft.com/office/powerpoint/2010/main" val="40925656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194088" y="2374106"/>
            <a:ext cx="2632229" cy="2109788"/>
          </a:xfrm>
        </p:spPr>
        <p:txBody>
          <a:bodyPr>
            <a:normAutofit/>
          </a:bodyPr>
          <a:lstStyle/>
          <a:p>
            <a:pPr algn="ctr"/>
            <a:r>
              <a:rPr lang="es-ES_tradnl" sz="2400" i="1" dirty="0"/>
              <a:t>El caballero de la mano en el pecho</a:t>
            </a:r>
            <a:r>
              <a:rPr lang="es-ES_tradnl" sz="2400" dirty="0"/>
              <a:t>, El Greco, 1577-1584, Museo del Prado (Madrid) </a:t>
            </a:r>
            <a:endParaRPr lang="es-ES" sz="2400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210C99E-2C41-42C8-B318-BDC581551E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595" y="0"/>
            <a:ext cx="53649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5448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81418" y="2640323"/>
            <a:ext cx="3802284" cy="1577353"/>
          </a:xfrm>
        </p:spPr>
        <p:txBody>
          <a:bodyPr>
            <a:normAutofit/>
          </a:bodyPr>
          <a:lstStyle/>
          <a:p>
            <a:pPr algn="ctr"/>
            <a:r>
              <a:rPr lang="es-ES_tradnl" sz="2400" i="1" dirty="0"/>
              <a:t>El entierro del conde de Orgaz</a:t>
            </a:r>
            <a:r>
              <a:rPr lang="es-ES_tradnl" sz="2400" dirty="0"/>
              <a:t>, El Greco, 1603-1605, Iglesia de Santo Tomé (Toledo) </a:t>
            </a:r>
            <a:endParaRPr lang="es-ES" sz="2400" i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F5E8202-4EFB-4650-97B4-78EE694FA5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32" y="0"/>
            <a:ext cx="5143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6327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5689600"/>
            <a:ext cx="10515600" cy="661988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sz="2800" i="1" dirty="0"/>
              <a:t>Basílica del Santo Espirito</a:t>
            </a:r>
            <a:r>
              <a:rPr lang="es-ES_tradnl" sz="2800" dirty="0"/>
              <a:t>, Filippo </a:t>
            </a:r>
            <a:r>
              <a:rPr lang="es-ES_tradnl" sz="2800" dirty="0" err="1"/>
              <a:t>Brunelleschi</a:t>
            </a:r>
            <a:r>
              <a:rPr lang="es-ES_tradnl" sz="2800" dirty="0"/>
              <a:t>, 1432-1446, Florencia (Italia)</a:t>
            </a:r>
            <a:endParaRPr lang="es-ES" sz="2800" i="1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811670"/>
            <a:ext cx="3183636" cy="466711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811670"/>
            <a:ext cx="61722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65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55700" y="1270000"/>
            <a:ext cx="3276600" cy="4090988"/>
          </a:xfrm>
        </p:spPr>
        <p:txBody>
          <a:bodyPr>
            <a:normAutofit/>
          </a:bodyPr>
          <a:lstStyle/>
          <a:p>
            <a:pPr algn="ctr"/>
            <a:r>
              <a:rPr lang="es-ES_tradnl" sz="2800" i="1" dirty="0"/>
              <a:t>Basílica del Santo Espirito</a:t>
            </a:r>
            <a:r>
              <a:rPr lang="es-ES_tradnl" sz="2800" dirty="0"/>
              <a:t>, Filippo </a:t>
            </a:r>
            <a:r>
              <a:rPr lang="es-ES_tradnl" sz="2800" dirty="0" err="1"/>
              <a:t>Brunelleschi</a:t>
            </a:r>
            <a:r>
              <a:rPr lang="es-ES_tradnl" sz="2800" dirty="0"/>
              <a:t>, 1432-1446, Florencia (Italia)</a:t>
            </a:r>
            <a:endParaRPr lang="es-ES" sz="2800" i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471" y="394494"/>
            <a:ext cx="4843509" cy="584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193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8500" y="2600325"/>
            <a:ext cx="10515600" cy="1325563"/>
          </a:xfrm>
        </p:spPr>
        <p:txBody>
          <a:bodyPr/>
          <a:lstStyle/>
          <a:p>
            <a:pPr algn="ctr"/>
            <a:r>
              <a:rPr lang="es-ES_tradnl" dirty="0"/>
              <a:t>Escultura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85373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</TotalTime>
  <Words>886</Words>
  <Application>Microsoft Office PowerPoint</Application>
  <PresentationFormat>Panorámica</PresentationFormat>
  <Paragraphs>94</Paragraphs>
  <Slides>67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71" baseType="lpstr">
      <vt:lpstr>Arial</vt:lpstr>
      <vt:lpstr>Calibri</vt:lpstr>
      <vt:lpstr>Calibri Light</vt:lpstr>
      <vt:lpstr>Office Theme</vt:lpstr>
      <vt:lpstr>El arte del Renacimiento</vt:lpstr>
      <vt:lpstr>Siglo XV o Quattrocento</vt:lpstr>
      <vt:lpstr>Mapa de la fragmentación política italiana S. XV</vt:lpstr>
      <vt:lpstr>Arquitectura</vt:lpstr>
      <vt:lpstr>Características generales</vt:lpstr>
      <vt:lpstr>Cúpula de  Santa María de las Flores, Filippo Brunelleschi, 1420, Florencia (Italia)</vt:lpstr>
      <vt:lpstr>Basílica del Santo Espirito, Filippo Brunelleschi, 1432-1446, Florencia (Italia)</vt:lpstr>
      <vt:lpstr>Basílica del Santo Espirito, Filippo Brunelleschi, 1432-1446, Florencia (Italia)</vt:lpstr>
      <vt:lpstr>Escultura</vt:lpstr>
      <vt:lpstr>Características generales</vt:lpstr>
      <vt:lpstr>Condottiero Gattamelata, Donatello, 1441-1453, Padua (Italia)</vt:lpstr>
      <vt:lpstr>Escultura ecuestre de Marco Aurelio. Bronce, 176 d.C, Palacio de los conservadores del Museo Capitalino</vt:lpstr>
      <vt:lpstr>David, Donatello, 1446, Museo Nacional de Bargello, Florencia</vt:lpstr>
      <vt:lpstr>Magdalena penitente, Donatello, 1455, Museo dell´Opera del Duomo(Florencia)</vt:lpstr>
      <vt:lpstr>Pintura</vt:lpstr>
      <vt:lpstr>Características generales</vt:lpstr>
      <vt:lpstr>La anunciación, Fra Angélico, 1425-1426, Museo Nacional del Prado (España)</vt:lpstr>
      <vt:lpstr>La trinidad, Masaccio, 1427, Santa María Novella(Florencia)</vt:lpstr>
      <vt:lpstr>La trinidad, Masaccio, 1427, Santa María Novella(Florencia)</vt:lpstr>
      <vt:lpstr>Nacimiento de Venus, Sandro Boticelli, 1480, Galería de los Uffizi (Florencia)</vt:lpstr>
      <vt:lpstr>Cristo Muerto, Andrea Mantegna, 1500, Galería de Brera (Milán)</vt:lpstr>
      <vt:lpstr>Siglo XVI</vt:lpstr>
      <vt:lpstr>ARQUITECTURA ITALIANA</vt:lpstr>
      <vt:lpstr>Características generales</vt:lpstr>
      <vt:lpstr>San Pietro in Montorio, Bramante, 1502, Roma</vt:lpstr>
      <vt:lpstr>San Pietro in Montorio, Bramante, 1502, Roma</vt:lpstr>
      <vt:lpstr>San Pedro del Vaticano, proyectos durante el siglo XVI</vt:lpstr>
      <vt:lpstr>San Pedro del Vaticano, Miguel Ángel Buonarroti, 1519, Roma</vt:lpstr>
      <vt:lpstr>San Pedro del Vaticano, Miguel Ángel Buonarroti, 1519, Roma</vt:lpstr>
      <vt:lpstr>San Pedro del Vaticano, Miguel Ángel Buonarroti, 1519, Roma</vt:lpstr>
      <vt:lpstr>“La Rotonda”, Palladio, 1591, Vicenza</vt:lpstr>
      <vt:lpstr>ESCULTURA</vt:lpstr>
      <vt:lpstr>Piedad, Miguel Ángel Buonarroti, 1498-1499, Basílica de San Pedro (Vaticano)</vt:lpstr>
      <vt:lpstr>Piedad (detalle), Miguel Ángel Buonarroti, 1498-1499, Basílica de San Pedro (Vaticano)</vt:lpstr>
      <vt:lpstr>Piedad (detalle), Miguel Ángel Buonarroti, 1498-1499, Basílica de San Pedro (Vaticano)</vt:lpstr>
      <vt:lpstr>David, Miguel Ángel Buonarroti, 1501-1504, Galería de la Academia(Florencia)</vt:lpstr>
      <vt:lpstr>David (detalle), Miguel Ángel Buonarroti, 1501-1504, Galería de la Academia(Florencia)</vt:lpstr>
      <vt:lpstr>David (detalle), Miguel Ángel Buonarroti, 1501-1504, Galería de la Academia(Florencia)</vt:lpstr>
      <vt:lpstr>Tumba de Julio II, Miguel Ángel Buonarroti, 1542-1545, Iglesia de San Pietro in Vincoli(Roma)</vt:lpstr>
      <vt:lpstr>LA PINTURA DEL CENTRO DE ITALIA</vt:lpstr>
      <vt:lpstr>Virgen de la Roca, Leonardo da Vinci, 1486, Museo del Louvre (París)</vt:lpstr>
      <vt:lpstr>Virgen de la Roca, Leonardo da Vinci, 1486, Museo del Louvre (París)</vt:lpstr>
      <vt:lpstr>La última cena, Leonardo da Vinci, 1498, Santa María de las Gracias (Milán)</vt:lpstr>
      <vt:lpstr>La última cena, Leonardo da Vinci, 1498, Santa María de las Gracias (Milán)</vt:lpstr>
      <vt:lpstr>Presentación de PowerPoint</vt:lpstr>
      <vt:lpstr>La Gioconda, Leonardo da Vinci, 1503-1519, Museo del Louvre (París)</vt:lpstr>
      <vt:lpstr>La Creación de Adán, Miguel Ángel, 1508-1512, Capilla Sixtina (El Vaticano) </vt:lpstr>
      <vt:lpstr>La Creación de Adán, Miguel Ángel, 1508-1512, Capilla Sixtina (El Vaticano) </vt:lpstr>
      <vt:lpstr>El juicio Final, Miguel Ángel, 1533-1541, Capilla Sixtina (El Vaticano) </vt:lpstr>
      <vt:lpstr>El juicio Final, Miguel Ángel, 1533-1541, Capilla Sixtina (El Vaticano) </vt:lpstr>
      <vt:lpstr>La Escuela de Atenas, Rafael Sanzio, 1509-1511,Estancias Vaticanas </vt:lpstr>
      <vt:lpstr>Venus de Urbino, Tiziano, 1538,Galeria de los Uffizi (Florencia) </vt:lpstr>
      <vt:lpstr>Carlos V en la batalla de Mühlberg, Tiziano, 1548, Museo del Prado (Madrid) </vt:lpstr>
      <vt:lpstr>ESPAÑA</vt:lpstr>
      <vt:lpstr>ARQUITECTURA ESPAÑOLA</vt:lpstr>
      <vt:lpstr>Palacio de Carlos V, Pedro Machuca, 1526, Granada</vt:lpstr>
      <vt:lpstr>Palacio de Carlos V, Pedro Machuca, 1526, Granada</vt:lpstr>
      <vt:lpstr>Palacio de Carlos V, Pedro Machuca, 1526, Granada</vt:lpstr>
      <vt:lpstr>Monasterio de San Lorenzo de El Escorial, Juan Bautista de Toledo y Juan de Herrera, 1562-1584, El Escorial (Comunidad de Madrid)</vt:lpstr>
      <vt:lpstr>Presentación de PowerPoint</vt:lpstr>
      <vt:lpstr>Presentación de PowerPoint</vt:lpstr>
      <vt:lpstr>Presentación de PowerPoint</vt:lpstr>
      <vt:lpstr>ESCULTURA ESPAÑOLA</vt:lpstr>
      <vt:lpstr>Sacrificio de Isaac, Alonso de Berruguete, 1526, Museo Nacional de Escultura (Valladolid)</vt:lpstr>
      <vt:lpstr>PINTURA ESPAÑOLA</vt:lpstr>
      <vt:lpstr>El caballero de la mano en el pecho, El Greco, 1577-1584, Museo del Prado (Madrid) </vt:lpstr>
      <vt:lpstr>El entierro del conde de Orgaz, El Greco, 1603-1605, Iglesia de Santo Tomé (Toledo)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 10. Los inicios del arte Moderno</dc:title>
  <dc:creator>Benjamín Montoliu Díaz</dc:creator>
  <cp:lastModifiedBy>María del Mar Montoliú Diez</cp:lastModifiedBy>
  <cp:revision>14</cp:revision>
  <dcterms:created xsi:type="dcterms:W3CDTF">2018-03-05T10:13:17Z</dcterms:created>
  <dcterms:modified xsi:type="dcterms:W3CDTF">2019-01-07T17:46:03Z</dcterms:modified>
</cp:coreProperties>
</file>