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3" r:id="rId3"/>
    <p:sldId id="272" r:id="rId4"/>
    <p:sldId id="256" r:id="rId5"/>
    <p:sldId id="262" r:id="rId6"/>
    <p:sldId id="274" r:id="rId7"/>
    <p:sldId id="268" r:id="rId8"/>
    <p:sldId id="270" r:id="rId9"/>
    <p:sldId id="276" r:id="rId10"/>
    <p:sldId id="269" r:id="rId11"/>
    <p:sldId id="261" r:id="rId12"/>
    <p:sldId id="279" r:id="rId13"/>
    <p:sldId id="260" r:id="rId14"/>
    <p:sldId id="280" r:id="rId15"/>
    <p:sldId id="259" r:id="rId16"/>
    <p:sldId id="281" r:id="rId17"/>
    <p:sldId id="264" r:id="rId18"/>
    <p:sldId id="257" r:id="rId19"/>
    <p:sldId id="267" r:id="rId20"/>
    <p:sldId id="277" r:id="rId21"/>
    <p:sldId id="278" r:id="rId22"/>
    <p:sldId id="263" r:id="rId23"/>
    <p:sldId id="271" r:id="rId24"/>
    <p:sldId id="266" r:id="rId25"/>
    <p:sldId id="265" r:id="rId26"/>
    <p:sldId id="275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56E540-B5B2-4573-9295-16A0004CE56F}" type="datetimeFigureOut">
              <a:rPr lang="es-ES" smtClean="0"/>
              <a:pPr/>
              <a:t>08/04/2020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6FC8FB-480A-46C1-9423-66B30DC486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i2KLq8Fg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Uz3fq7KK4&amp;t=2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LF4JIypNE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scapadarural.com/blog/lugares-magicos-y-megaliticos-de-espana/" TargetMode="Externa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garesconhistoria.com/estacion-de-metro-carpetana-madrid" TargetMode="External"/><Relationship Id="rId2" Type="http://schemas.openxmlformats.org/officeDocument/2006/relationships/hyperlink" Target="http://www.rutasporespana.es/blog/2014/06/las-10-cuevas-mas-bonitas-de-espan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Sw-SO3WTxAc&amp;t=94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GoK_cWIMH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AqEy7vTjKZ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mryon\Desktop\SOCI\1 LINEA DEL TIEM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918" y="1142984"/>
            <a:ext cx="8362362" cy="4498020"/>
          </a:xfrm>
          <a:prstGeom prst="rect">
            <a:avLst/>
          </a:prstGeom>
          <a:noFill/>
        </p:spPr>
      </p:pic>
      <p:pic>
        <p:nvPicPr>
          <p:cNvPr id="7" name="~PP776.WAV">
            <a:hlinkClick r:id="" action="ppaction://media"/>
          </p:cNvPr>
          <p:cNvPicPr>
            <a:picLocks noRot="1" noChangeAspect="1"/>
          </p:cNvPicPr>
          <p:nvPr>
            <a:wavAudioFile r:embed="rId1" name="~PP776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43108" y="285728"/>
            <a:ext cx="499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u="sng" dirty="0" smtClean="0">
                <a:latin typeface="Comic Sans MS" pitchFamily="66" charset="0"/>
              </a:rPr>
              <a:t>COMENZAMOS HISTORIA</a:t>
            </a:r>
            <a:endParaRPr lang="es-ES" sz="28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355282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NEOLÍTICO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mryon\Desktop\SOCI\neolitic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35240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ryon\Desktop\SOCI\El-Neoli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1965987" cy="142239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357686" y="6357958"/>
            <a:ext cx="4572000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es-ES" sz="1600" dirty="0" smtClean="0">
                <a:solidFill>
                  <a:srgbClr val="7030A0"/>
                </a:solidFill>
                <a:hlinkClick r:id="rId3"/>
              </a:rPr>
              <a:t>https://www.youtube.com/watch?v=LBi2KLq8Fgs</a:t>
            </a:r>
            <a:endParaRPr lang="es-ES" sz="1600" dirty="0">
              <a:solidFill>
                <a:srgbClr val="7030A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0034" y="285728"/>
            <a:ext cx="4786346" cy="257156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¿</a:t>
            </a:r>
            <a:r>
              <a:rPr kumimoji="0" lang="es-ES" sz="1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Cómo Vivian?</a:t>
            </a:r>
            <a:br>
              <a:rPr kumimoji="0" lang="es-ES" sz="1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s-ES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07154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Eran sedentarios: se establecieron en un lugar fijo.</a:t>
            </a:r>
          </a:p>
          <a:p>
            <a:r>
              <a:rPr lang="es-ES" dirty="0" smtClean="0"/>
              <a:t>En aldeas cerca de los ríos.</a:t>
            </a:r>
            <a:endParaRPr lang="es-ES" dirty="0"/>
          </a:p>
        </p:txBody>
      </p:sp>
      <p:pic>
        <p:nvPicPr>
          <p:cNvPr id="1026" name="Picture 2" descr="C:\Users\mryon\Desktop\SOCI\casas-en-el-neolitico-e1559328778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86058"/>
            <a:ext cx="2438400" cy="121920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71472" y="1714488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*La vivienda</a:t>
            </a:r>
          </a:p>
          <a:p>
            <a:r>
              <a:rPr lang="es-ES" sz="1400" dirty="0" smtClean="0">
                <a:latin typeface="Comic Sans MS" pitchFamily="66" charset="0"/>
              </a:rPr>
              <a:t>Chozas: madera, paja, adobe y piedras.</a:t>
            </a:r>
          </a:p>
          <a:p>
            <a:endParaRPr lang="es-ES" sz="2800" b="1" u="sng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14942" y="2214554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*La alimentación:</a:t>
            </a:r>
          </a:p>
          <a:p>
            <a:r>
              <a:rPr lang="es-ES" sz="1600" dirty="0" smtClean="0">
                <a:latin typeface="Comic Sans MS" pitchFamily="66" charset="0"/>
              </a:rPr>
              <a:t>Caza, pesca y recolección </a:t>
            </a:r>
            <a:endParaRPr lang="es-ES" sz="1600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14942" y="4572008"/>
            <a:ext cx="2643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*Los vestidos:</a:t>
            </a:r>
            <a:endParaRPr lang="es-ES" sz="1400" dirty="0" smtClean="0">
              <a:latin typeface="Comic Sans MS" pitchFamily="66" charset="0"/>
            </a:endParaRPr>
          </a:p>
          <a:p>
            <a:r>
              <a:rPr lang="es-ES" sz="1400" dirty="0" smtClean="0">
                <a:latin typeface="Comic Sans MS" pitchFamily="66" charset="0"/>
              </a:rPr>
              <a:t>Pieles y tejidos</a:t>
            </a:r>
            <a:endParaRPr lang="es-E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latin typeface="Comic Sans MS" pitchFamily="66" charset="0"/>
              </a:rPr>
              <a:t>Descubrimientos</a:t>
            </a:r>
            <a:endParaRPr lang="es-ES" b="1" u="sng" dirty="0">
              <a:latin typeface="Comic Sans MS" pitchFamily="66" charset="0"/>
            </a:endParaRPr>
          </a:p>
        </p:txBody>
      </p:sp>
      <p:pic>
        <p:nvPicPr>
          <p:cNvPr id="4098" name="Picture 2" descr="C:\Users\mryon\Desktop\SOCI\neolitic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215106" cy="481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mryon\Desktop\SOCI\prehistoria-etap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6286"/>
            <a:ext cx="4000528" cy="2976393"/>
          </a:xfrm>
          <a:prstGeom prst="rect">
            <a:avLst/>
          </a:prstGeom>
          <a:noFill/>
        </p:spPr>
      </p:pic>
      <p:pic>
        <p:nvPicPr>
          <p:cNvPr id="10" name="Picture 7" descr="https://mundoantiguo.net/wp-content/uploads/2018/01/Telar-en-el-neolit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4214842" cy="3161134"/>
          </a:xfrm>
          <a:prstGeom prst="rect">
            <a:avLst/>
          </a:prstGeom>
          <a:noFill/>
        </p:spPr>
      </p:pic>
      <p:pic>
        <p:nvPicPr>
          <p:cNvPr id="13" name="Picture 3" descr="C:\Users\mryon\Desktop\SOCI\ceramica-neolit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82" y="3357562"/>
            <a:ext cx="4357718" cy="3269743"/>
          </a:xfrm>
          <a:prstGeom prst="rect">
            <a:avLst/>
          </a:prstGeom>
          <a:noFill/>
        </p:spPr>
      </p:pic>
      <p:pic>
        <p:nvPicPr>
          <p:cNvPr id="5124" name="Picture 4" descr="Acércate a las Sociales:: El Neolítico. Los avances tecnológicos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4286248" cy="220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pintura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1357298"/>
            <a:ext cx="605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Representaban personas cazando, bailando o recolectando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Figuras: esquemáticas y de un solo color.</a:t>
            </a:r>
            <a:endParaRPr lang="es-ES" dirty="0"/>
          </a:p>
        </p:txBody>
      </p:sp>
      <p:pic>
        <p:nvPicPr>
          <p:cNvPr id="6146" name="Picture 2" descr="C:\Users\mryon\Desktop\SOCI\44e64827d696fd8ded4852ea057d8d1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636040" cy="3417878"/>
          </a:xfrm>
          <a:prstGeom prst="rect">
            <a:avLst/>
          </a:prstGeom>
          <a:noFill/>
        </p:spPr>
      </p:pic>
      <p:pic>
        <p:nvPicPr>
          <p:cNvPr id="6147" name="Picture 3" descr="C:\Users\mryon\Desktop\SOCI\descarga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23216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357167"/>
            <a:ext cx="7143768" cy="6429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EDAD DE LOS METALES</a:t>
            </a:r>
            <a:endParaRPr lang="es-E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C:\Users\mryon\Desktop\SOCI\Edad de los met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643866" cy="498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>
            <a:hlinkClick r:id="rId3"/>
          </p:cNvPr>
          <p:cNvSpPr/>
          <p:nvPr/>
        </p:nvSpPr>
        <p:spPr>
          <a:xfrm>
            <a:off x="2857488" y="6211669"/>
            <a:ext cx="62865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/>
              </a:rPr>
              <a:t>https://www.youtube.com/watch?v=v6Uz3fq7KK4&amp;t=2s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8233"/>
          <a:stretch>
            <a:fillRect/>
          </a:stretch>
        </p:blipFill>
        <p:spPr bwMode="auto">
          <a:xfrm>
            <a:off x="0" y="-285776"/>
            <a:ext cx="9144000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mryon\Desktop\SOCI\la-edad-de-los-metales-16-638.jpg"/>
          <p:cNvPicPr>
            <a:picLocks noChangeAspect="1" noChangeArrowheads="1"/>
          </p:cNvPicPr>
          <p:nvPr/>
        </p:nvPicPr>
        <p:blipFill>
          <a:blip r:embed="rId2"/>
          <a:srcRect t="10856"/>
          <a:stretch>
            <a:fillRect/>
          </a:stretch>
        </p:blipFill>
        <p:spPr bwMode="auto">
          <a:xfrm>
            <a:off x="428596" y="857232"/>
            <a:ext cx="8425498" cy="5639027"/>
          </a:xfrm>
          <a:prstGeom prst="rect">
            <a:avLst/>
          </a:prstGeom>
          <a:noFill/>
        </p:spPr>
      </p:pic>
    </p:spTree>
  </p:cSld>
  <p:clrMapOvr>
    <a:masterClrMapping/>
  </p:clrMapOvr>
  <p:transition advTm="7428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metales</a:t>
            </a:r>
            <a:endParaRPr lang="es-ES" dirty="0"/>
          </a:p>
        </p:txBody>
      </p:sp>
      <p:pic>
        <p:nvPicPr>
          <p:cNvPr id="6147" name="Picture 3" descr="C:\Users\mryon\Desktop\SOCI\la-edad-de-los-metales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500042"/>
            <a:ext cx="5786478" cy="4786346"/>
          </a:xfrm>
          <a:prstGeom prst="rect">
            <a:avLst/>
          </a:prstGeom>
          <a:noFill/>
        </p:spPr>
      </p:pic>
      <p:pic>
        <p:nvPicPr>
          <p:cNvPr id="12289" name="Picture 1" descr="C:\Users\mryon\Desktop\SOCI\Espadasme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9132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ryon\Desktop\SOCI\mart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429684" cy="673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481778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b="1" cap="none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fuentes de la historia</a:t>
            </a:r>
            <a:endParaRPr lang="es-ES" sz="4400" b="1" cap="none" dirty="0">
              <a:ln w="1905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57356" y="6286520"/>
            <a:ext cx="7286644" cy="357190"/>
          </a:xfrm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  <a:hlinkClick r:id="rId2"/>
              </a:rPr>
              <a:t>https://www.youtube.com/watch?v=ALF4JIypNEU</a:t>
            </a:r>
            <a:endParaRPr lang="es-ES" dirty="0">
              <a:solidFill>
                <a:srgbClr val="FF0000"/>
              </a:solidFill>
              <a:hlinkClick r:id="rId2"/>
            </a:endParaRPr>
          </a:p>
        </p:txBody>
      </p:sp>
      <p:pic>
        <p:nvPicPr>
          <p:cNvPr id="30722" name="Picture 2" descr="C:\Users\mryon\Desktop\SOCI\FUENTES_DE_LA_HISTO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357298"/>
            <a:ext cx="788800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¿Cómo vivían?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1214422"/>
            <a:ext cx="4870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ciudades, protegidas por una empalizada</a:t>
            </a:r>
          </a:p>
          <a:p>
            <a:r>
              <a:rPr lang="es-ES" dirty="0" smtClean="0"/>
              <a:t>Situados en lugares elevados(para poder vigilar)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1785926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*La vivienda</a:t>
            </a:r>
            <a:endParaRPr lang="es-ES" sz="2800" b="1" u="sng" dirty="0">
              <a:latin typeface="Comic Sans MS" pitchFamily="66" charset="0"/>
            </a:endParaRPr>
          </a:p>
        </p:txBody>
      </p:sp>
      <p:pic>
        <p:nvPicPr>
          <p:cNvPr id="14338" name="Picture 2" descr="Edad de los met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882857" cy="291518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429256" y="1928802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*La Sociedad</a:t>
            </a:r>
            <a:endParaRPr lang="es-ES" sz="2800" b="1" u="sng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flipH="1">
            <a:off x="5500694" y="2500306"/>
            <a:ext cx="2597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Se especializan en trabajos.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Aparece nuevas profesiones: joyeros, herreros, comerciantes..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Algunos se convierten en guerreros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Hay un jefe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43504" y="4929198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*La alimentación</a:t>
            </a:r>
            <a:endParaRPr lang="es-ES" sz="2800" b="1" u="sng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14942" y="5500702"/>
            <a:ext cx="401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Su base era el trigo, grano y cebada.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Comían carne de caza y de su ganado.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Inventos</a:t>
            </a:r>
            <a:endParaRPr lang="es-ES" dirty="0"/>
          </a:p>
        </p:txBody>
      </p:sp>
      <p:pic>
        <p:nvPicPr>
          <p:cNvPr id="13313" name="Picture 1" descr="C:\Users\mryon\Desktop\SOCI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3571900" cy="2325589"/>
          </a:xfrm>
          <a:prstGeom prst="rect">
            <a:avLst/>
          </a:prstGeom>
          <a:noFill/>
        </p:spPr>
      </p:pic>
      <p:pic>
        <p:nvPicPr>
          <p:cNvPr id="13314" name="Picture 2" descr="C:\Users\mryon\Desktop\SOCI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857652" cy="2995353"/>
          </a:xfrm>
          <a:prstGeom prst="rect">
            <a:avLst/>
          </a:prstGeom>
          <a:noFill/>
        </p:spPr>
      </p:pic>
      <p:pic>
        <p:nvPicPr>
          <p:cNvPr id="7" name="Picture 4" descr="C:\Users\mryon\Desktop\SOCI\invencion-de-la-rueda-e155958458424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3729060" cy="186453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42910" y="3286124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rueda: Trasportar personas </a:t>
            </a:r>
          </a:p>
          <a:p>
            <a:r>
              <a:rPr lang="es-ES" dirty="0" smtClean="0"/>
              <a:t>y mercancías.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348" y="6286520"/>
            <a:ext cx="348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arado: Labrar en menos tiempo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57752" y="421481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La vela: facilitó a los barcos aprovechar la fuerza  del viento para desplazarse.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ryon\Desktop\SOCI\la-edad-de-los-metales-41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4746"/>
            <a:ext cx="8376049" cy="6288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~PP3586.WAV">
            <a:hlinkClick r:id="" action="ppaction://media"/>
          </p:cNvPr>
          <p:cNvPicPr>
            <a:picLocks noRot="1" noChangeAspect="1"/>
          </p:cNvPicPr>
          <p:nvPr>
            <a:wavAudioFile r:embed="rId1" name="~PP358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mryon\Desktop\SOCI\stonehe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3718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C:\Users\mryon\Desktop\SOCI\24498af4878f3ea9d19593bace8bfa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328992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3" name="Picture 7" descr="C:\Users\mryon\Desktop\SOCI\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142984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>
            <a:hlinkClick r:id="rId5"/>
          </p:cNvPr>
          <p:cNvSpPr/>
          <p:nvPr/>
        </p:nvSpPr>
        <p:spPr>
          <a:xfrm>
            <a:off x="428624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>
                <a:hlinkClick r:id="rId5"/>
              </a:rPr>
              <a:t>https://www.escapadarural.com/blog/lugares-magicos-y-megaliticos-de-espana/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0034" y="35716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>
                <a:latin typeface="Comic Sans MS" pitchFamily="66" charset="0"/>
              </a:rPr>
              <a:t>Monumentos megalíticos</a:t>
            </a:r>
            <a:endParaRPr lang="es-ES" sz="3600" b="1" u="sng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00760" y="550070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MENHIR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57290" y="6143644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Crómlech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85852" y="2857496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Dolmen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ryon\Desktop\SOCI\jueves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43932" cy="58308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338770" cy="838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4800" dirty="0" smtClean="0"/>
              <a:t>	CURIOSIDADES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http://www.rutasporespana.es/blog/2014/06/las-10-cuevas-mas-bonitas-de-espana/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 el metro de Carpetana……</a:t>
            </a:r>
          </a:p>
          <a:p>
            <a:r>
              <a:rPr lang="es-ES" dirty="0" smtClean="0">
                <a:hlinkClick r:id="rId3"/>
              </a:rPr>
              <a:t>https://www.lugaresconhistoria.com/estacion-de-metro-carpetana-madrid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Peliculas</a:t>
            </a:r>
            <a:r>
              <a:rPr lang="es-ES" dirty="0" smtClean="0"/>
              <a:t> y series de la prehistoria</a:t>
            </a:r>
            <a:endParaRPr lang="es-ES" dirty="0"/>
          </a:p>
        </p:txBody>
      </p:sp>
      <p:pic>
        <p:nvPicPr>
          <p:cNvPr id="32770" name="Picture 2" descr="C:\Users\mryon\Desktop\SOCI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1357322" cy="1997150"/>
          </a:xfrm>
          <a:prstGeom prst="rect">
            <a:avLst/>
          </a:prstGeom>
          <a:noFill/>
        </p:spPr>
      </p:pic>
      <p:pic>
        <p:nvPicPr>
          <p:cNvPr id="32771" name="Picture 3" descr="C:\Users\mryon\Desktop\SOCI\descarg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2143125" cy="2143125"/>
          </a:xfrm>
          <a:prstGeom prst="rect">
            <a:avLst/>
          </a:prstGeom>
          <a:noFill/>
        </p:spPr>
      </p:pic>
      <p:pic>
        <p:nvPicPr>
          <p:cNvPr id="32775" name="Picture 7" descr="C:\Users\mryon\Desktop\SOCI\descarga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643050"/>
            <a:ext cx="1800225" cy="2543175"/>
          </a:xfrm>
          <a:prstGeom prst="rect">
            <a:avLst/>
          </a:prstGeom>
          <a:noFill/>
        </p:spPr>
      </p:pic>
      <p:pic>
        <p:nvPicPr>
          <p:cNvPr id="32776" name="Picture 8" descr="C:\Users\mryon\Desktop\SOCI\descarga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000372"/>
            <a:ext cx="1809750" cy="2533650"/>
          </a:xfrm>
          <a:prstGeom prst="rect">
            <a:avLst/>
          </a:prstGeom>
          <a:noFill/>
        </p:spPr>
      </p:pic>
      <p:pic>
        <p:nvPicPr>
          <p:cNvPr id="32777" name="Picture 9" descr="C:\Users\mryon\Desktop\SOCI\descarga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71488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ryon\Desktop\SOCI\47105803-cartoon-caveman-using-a-laptop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2082789" cy="178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Prehistoria para Educación Infant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5786478" cy="434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Tema 1 “La Prehistoria” – Blog de Miguel Ángel Suárez Umpiérr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63" y="961257"/>
            <a:ext cx="8296079" cy="53013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357686" y="6072206"/>
            <a:ext cx="4976818" cy="500065"/>
          </a:xfrm>
        </p:spPr>
        <p:txBody>
          <a:bodyPr>
            <a:normAutofit fontScale="90000"/>
          </a:bodyPr>
          <a:lstStyle/>
          <a:p>
            <a:r>
              <a:rPr lang="es-ES" sz="1400" dirty="0" smtClean="0">
                <a:hlinkClick r:id="rId2"/>
              </a:rPr>
              <a:t>https://www.youtube.com/watch?v=Sw-SO3WTxAc&amp;t=94s</a:t>
            </a: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14546" y="642918"/>
            <a:ext cx="496995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PREHISTORIA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mryon\Desktop\SOCI\dibujo-de-la-prehisto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14554"/>
            <a:ext cx="4572032" cy="312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 descr="C:\Users\mryon\Desktop\SOCI\img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143380"/>
            <a:ext cx="1226893" cy="24907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400544" y="6500786"/>
            <a:ext cx="4743456" cy="357214"/>
          </a:xfrm>
        </p:spPr>
        <p:txBody>
          <a:bodyPr>
            <a:normAutofit/>
          </a:bodyPr>
          <a:lstStyle/>
          <a:p>
            <a:r>
              <a:rPr lang="es-ES" sz="1400" dirty="0" smtClean="0">
                <a:hlinkClick r:id="rId2"/>
              </a:rPr>
              <a:t>https://www.youtube.com/watch?v=HGoK_cWIMH4</a:t>
            </a: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458200" cy="9144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85786" y="285728"/>
            <a:ext cx="384932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PALEOLÍTICO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74880"/>
            <a:ext cx="8858280" cy="49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El Paleolí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80" y="571480"/>
            <a:ext cx="8734516" cy="523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4786346" cy="685784"/>
          </a:xfrm>
        </p:spPr>
        <p:txBody>
          <a:bodyPr>
            <a:normAutofit fontScale="90000"/>
          </a:bodyPr>
          <a:lstStyle/>
          <a:p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¿</a:t>
            </a: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Cómo Vivian?</a:t>
            </a:r>
            <a: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s-ES" sz="1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r>
              <a:rPr lang="es-ES" sz="1800" dirty="0" smtClean="0">
                <a:latin typeface="Comic Sans MS" pitchFamily="66" charset="0"/>
              </a:rPr>
              <a:t/>
            </a:r>
            <a:br>
              <a:rPr lang="es-ES" sz="1800" dirty="0" smtClean="0">
                <a:latin typeface="Comic Sans MS" pitchFamily="66" charset="0"/>
              </a:rPr>
            </a:br>
            <a:endParaRPr lang="es-ES" sz="1800" dirty="0"/>
          </a:p>
        </p:txBody>
      </p:sp>
      <p:pic>
        <p:nvPicPr>
          <p:cNvPr id="5" name="Picture 4" descr="C:\Users\mryon\Desktop\SOCI\paleolitic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2643206" cy="172012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85720" y="1214422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latin typeface="Comic Sans MS" pitchFamily="66" charset="0"/>
            </a:endParaRPr>
          </a:p>
          <a:p>
            <a:endParaRPr lang="es-ES" sz="2800" dirty="0" smtClean="0">
              <a:latin typeface="Comic Sans MS" pitchFamily="66" charset="0"/>
            </a:endParaRPr>
          </a:p>
          <a:p>
            <a:r>
              <a:rPr lang="es-ES" sz="2800" b="1" u="sng" dirty="0" smtClean="0">
                <a:latin typeface="Comic Sans MS" pitchFamily="66" charset="0"/>
              </a:rPr>
              <a:t>*La vivienda:</a:t>
            </a:r>
          </a:p>
          <a:p>
            <a:r>
              <a:rPr lang="es-ES" sz="2400" dirty="0" smtClean="0">
                <a:latin typeface="Comic Sans MS" pitchFamily="66" charset="0"/>
              </a:rPr>
              <a:t>Cuevas</a:t>
            </a:r>
          </a:p>
          <a:p>
            <a:endParaRPr lang="es-ES" sz="2800" dirty="0" smtClean="0">
              <a:latin typeface="Comic Sans MS" pitchFamily="66" charset="0"/>
            </a:endParaRPr>
          </a:p>
          <a:p>
            <a:endParaRPr lang="es-ES" sz="28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5000636"/>
            <a:ext cx="1989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Chozas</a:t>
            </a:r>
          </a:p>
          <a:p>
            <a:r>
              <a:rPr lang="es-ES" sz="1600" dirty="0" smtClean="0">
                <a:latin typeface="Comic Sans MS" pitchFamily="66" charset="0"/>
              </a:rPr>
              <a:t>Con ramas y pieles </a:t>
            </a:r>
          </a:p>
          <a:p>
            <a:r>
              <a:rPr lang="es-ES" sz="1600" dirty="0" smtClean="0">
                <a:latin typeface="Comic Sans MS" pitchFamily="66" charset="0"/>
              </a:rPr>
              <a:t>De animales.</a:t>
            </a:r>
            <a:endParaRPr lang="es-ES" sz="1600" dirty="0">
              <a:latin typeface="Comic Sans MS" pitchFamily="66" charset="0"/>
            </a:endParaRPr>
          </a:p>
        </p:txBody>
      </p:sp>
      <p:pic>
        <p:nvPicPr>
          <p:cNvPr id="14338" name="Picture 2" descr="LA VIDA EN EL PALEOLÍTICO: LA ORGANIZACION SOCIAL Y SUS VIVIEN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786322"/>
            <a:ext cx="2428892" cy="1669864"/>
          </a:xfrm>
          <a:prstGeom prst="rect">
            <a:avLst/>
          </a:prstGeom>
          <a:noFill/>
        </p:spPr>
      </p:pic>
      <p:pic>
        <p:nvPicPr>
          <p:cNvPr id="10" name="Picture 5" descr="C:\Users\mryon\Desktop\SOCI\paleolitico-familia-e1559356507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928934"/>
            <a:ext cx="2438400" cy="121920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00034" y="1000108"/>
            <a:ext cx="6635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Eran nómadas</a:t>
            </a:r>
            <a:r>
              <a:rPr lang="es-ES" dirty="0" smtClean="0"/>
              <a:t>: se trasladan de un sitio a otro en busca de comida</a:t>
            </a:r>
          </a:p>
          <a:p>
            <a:r>
              <a:rPr lang="es-ES" dirty="0" smtClean="0"/>
              <a:t>Vivian en </a:t>
            </a:r>
            <a:r>
              <a:rPr lang="es-ES" b="1" dirty="0" smtClean="0"/>
              <a:t>tribus</a:t>
            </a:r>
            <a:r>
              <a:rPr lang="es-ES" dirty="0" smtClean="0"/>
              <a:t> y se distribuían las tareas.</a:t>
            </a:r>
          </a:p>
          <a:p>
            <a:r>
              <a:rPr lang="es-ES" dirty="0" smtClean="0"/>
              <a:t>Era muy duro: morían de frío y de hambre.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86380" y="2214554"/>
            <a:ext cx="302198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*La alimentación</a:t>
            </a:r>
          </a:p>
          <a:p>
            <a:r>
              <a:rPr lang="es-ES" sz="1600" dirty="0" smtClean="0">
                <a:latin typeface="Comic Sans MS" pitchFamily="66" charset="0"/>
              </a:rPr>
              <a:t>Animales: cazar y pescar</a:t>
            </a:r>
          </a:p>
          <a:p>
            <a:r>
              <a:rPr lang="es-ES" sz="1600" dirty="0" smtClean="0">
                <a:latin typeface="Comic Sans MS" pitchFamily="66" charset="0"/>
              </a:rPr>
              <a:t>Frutos</a:t>
            </a:r>
          </a:p>
          <a:p>
            <a:endParaRPr lang="es-ES" sz="1600" dirty="0"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00694" y="4214818"/>
            <a:ext cx="2765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latin typeface="Comic Sans MS" pitchFamily="66" charset="0"/>
              </a:rPr>
              <a:t>*Los vestidos</a:t>
            </a:r>
          </a:p>
          <a:p>
            <a:r>
              <a:rPr lang="es-ES" sz="1600" dirty="0" smtClean="0">
                <a:latin typeface="Comic Sans MS" pitchFamily="66" charset="0"/>
              </a:rPr>
              <a:t>Adornos: huesos y piedras</a:t>
            </a:r>
            <a:r>
              <a:rPr lang="es-ES" sz="1600" b="1" u="sng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4340" name="Picture 4" descr="C:\Users\mryon\Desktop\SOCI\descarg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5072074"/>
            <a:ext cx="1071570" cy="1580872"/>
          </a:xfrm>
          <a:prstGeom prst="rect">
            <a:avLst/>
          </a:prstGeom>
          <a:noFill/>
        </p:spPr>
      </p:pic>
      <p:pic>
        <p:nvPicPr>
          <p:cNvPr id="14341" name="Picture 5" descr="C:\Users\mryon\Desktop\SOCI\Ropa-en-el-paleoliti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143512"/>
            <a:ext cx="2071702" cy="1381134"/>
          </a:xfrm>
          <a:prstGeom prst="rect">
            <a:avLst/>
          </a:prstGeom>
          <a:noFill/>
        </p:spPr>
      </p:pic>
      <p:pic>
        <p:nvPicPr>
          <p:cNvPr id="19" name="Picture 2" descr="C:\Users\mryon\Desktop\SOCI\caza-paleolitico-e1559355516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928934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Tm="9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ryon\Desktop\SOCI\edad-de-piedra-3-e1559622905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29132"/>
            <a:ext cx="2438400" cy="1219200"/>
          </a:xfrm>
          <a:prstGeom prst="rect">
            <a:avLst/>
          </a:prstGeom>
          <a:noFill/>
        </p:spPr>
      </p:pic>
      <p:pic>
        <p:nvPicPr>
          <p:cNvPr id="9" name="~PP1016.WAV">
            <a:hlinkClick r:id="" action="ppaction://media"/>
          </p:cNvPr>
          <p:cNvPicPr>
            <a:picLocks noRot="1" noChangeAspect="1"/>
          </p:cNvPicPr>
          <p:nvPr>
            <a:wavAudioFile r:embed="rId1" name="~PP101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42910" y="28572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latin typeface="Comic Sans MS" pitchFamily="66" charset="0"/>
              </a:rPr>
              <a:t>DESCUBRIMIENTOS </a:t>
            </a:r>
            <a:endParaRPr lang="es-ES" sz="3200" b="1" u="sng" dirty="0">
              <a:latin typeface="Comic Sans MS" pitchFamily="66" charset="0"/>
            </a:endParaRPr>
          </a:p>
        </p:txBody>
      </p:sp>
      <p:pic>
        <p:nvPicPr>
          <p:cNvPr id="13313" name="Picture 1" descr="C:\Users\mryon\Desktop\SOCI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500174"/>
            <a:ext cx="2693385" cy="1895470"/>
          </a:xfrm>
          <a:prstGeom prst="rect">
            <a:avLst/>
          </a:prstGeom>
          <a:noFill/>
        </p:spPr>
      </p:pic>
      <p:pic>
        <p:nvPicPr>
          <p:cNvPr id="13314" name="Picture 2" descr="C:\Users\mryon\Desktop\SOCI\fuego-culturas-prehistoria-114620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12" y="1071546"/>
            <a:ext cx="1857388" cy="1454954"/>
          </a:xfrm>
          <a:prstGeom prst="rect">
            <a:avLst/>
          </a:prstGeom>
          <a:noFill/>
        </p:spPr>
      </p:pic>
      <p:pic>
        <p:nvPicPr>
          <p:cNvPr id="13315" name="Picture 3" descr="C:\Users\mryon\Desktop\SOCI\hacer piedr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000504"/>
            <a:ext cx="3000396" cy="2066877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714348" y="1928802"/>
            <a:ext cx="1115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Calentar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Cocinar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Auyentar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Iluminar</a:t>
            </a: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128586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EL FUEGO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4348" y="407194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HERRAMIENTAS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3316" name="Picture 4" descr="C:\Users\mryon\Desktop\SOCI\paleodieta.jpg"/>
          <p:cNvPicPr>
            <a:picLocks noChangeAspect="1" noChangeArrowheads="1"/>
          </p:cNvPicPr>
          <p:nvPr/>
        </p:nvPicPr>
        <p:blipFill>
          <a:blip r:embed="rId9" cstate="print"/>
          <a:srcRect l="6138" r="9457" b="17457"/>
          <a:stretch>
            <a:fillRect/>
          </a:stretch>
        </p:blipFill>
        <p:spPr bwMode="auto">
          <a:xfrm>
            <a:off x="5286380" y="2500306"/>
            <a:ext cx="2071702" cy="1092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sndAc>
      <p:stSnd>
        <p:snd r:embed="rId3" name="Sonido grab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latin typeface="Comic Sans MS" pitchFamily="66" charset="0"/>
              </a:rPr>
              <a:t>pinturas</a:t>
            </a:r>
            <a:endParaRPr lang="es-ES" b="1" u="sng" dirty="0">
              <a:latin typeface="Comic Sans MS" pitchFamily="66" charset="0"/>
            </a:endParaRPr>
          </a:p>
        </p:txBody>
      </p:sp>
      <p:pic>
        <p:nvPicPr>
          <p:cNvPr id="4" name="Picture 7" descr="C:\Users\mryon\Desktop\SOCI\pinturas-rupestre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4166515" cy="238282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500430" y="6143644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https://www.youtube.com/watch?v=AqEy7vTjKZM</a:t>
            </a:r>
            <a:endParaRPr lang="es-ES" dirty="0"/>
          </a:p>
        </p:txBody>
      </p:sp>
      <p:pic>
        <p:nvPicPr>
          <p:cNvPr id="35842" name="Picture 2" descr="El Arte durante el Paleolítico - Marenostrum te resume la Histo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71678"/>
            <a:ext cx="2500330" cy="375882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85721" y="128586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Pintaban: animales, como mamuts, bisontes, ciervos, caballos..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Muy realistas y utilizaban varios colores.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929454" y="128586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Esculturas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324</Words>
  <Application>Microsoft Office PowerPoint</Application>
  <PresentationFormat>Presentación en pantalla (4:3)</PresentationFormat>
  <Paragraphs>83</Paragraphs>
  <Slides>27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Viajes</vt:lpstr>
      <vt:lpstr>Diapositiva 1</vt:lpstr>
      <vt:lpstr>Las fuentes de la historia</vt:lpstr>
      <vt:lpstr>Diapositiva 3</vt:lpstr>
      <vt:lpstr>https://www.youtube.com/watch?v=Sw-SO3WTxAc&amp;t=94s</vt:lpstr>
      <vt:lpstr>https://www.youtube.com/watch?v=HGoK_cWIMH4</vt:lpstr>
      <vt:lpstr>Diapositiva 6</vt:lpstr>
      <vt:lpstr>     ¿Cómo Vivian?       </vt:lpstr>
      <vt:lpstr>Diapositiva 8</vt:lpstr>
      <vt:lpstr>pinturas</vt:lpstr>
      <vt:lpstr>NEOLÍTICO</vt:lpstr>
      <vt:lpstr>Diapositiva 11</vt:lpstr>
      <vt:lpstr>Descubrimientos</vt:lpstr>
      <vt:lpstr>Diapositiva 13</vt:lpstr>
      <vt:lpstr>La pintura</vt:lpstr>
      <vt:lpstr>EDAD DE LOS METALES</vt:lpstr>
      <vt:lpstr>Diapositiva 16</vt:lpstr>
      <vt:lpstr>Diapositiva 17</vt:lpstr>
      <vt:lpstr>Los metales</vt:lpstr>
      <vt:lpstr>Diapositiva 19</vt:lpstr>
      <vt:lpstr>¿Cómo vivían?</vt:lpstr>
      <vt:lpstr>Inventos</vt:lpstr>
      <vt:lpstr>Diapositiva 22</vt:lpstr>
      <vt:lpstr>Diapositiva 23</vt:lpstr>
      <vt:lpstr>Diapositiva 24</vt:lpstr>
      <vt:lpstr> CURIOSIDADES</vt:lpstr>
      <vt:lpstr>Peliculas y series de la prehistoria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GM</dc:creator>
  <cp:lastModifiedBy>María GM</cp:lastModifiedBy>
  <cp:revision>100</cp:revision>
  <dcterms:created xsi:type="dcterms:W3CDTF">2020-04-03T09:50:24Z</dcterms:created>
  <dcterms:modified xsi:type="dcterms:W3CDTF">2020-04-08T10:05:04Z</dcterms:modified>
</cp:coreProperties>
</file>