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 sz="11400" b="1">
                <a:solidFill>
                  <a:srgbClr val="276D6D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i="1"/>
            </a:lvl1pPr>
          </a:lstStyle>
          <a:p>
            <a:r>
              <a:t>– Juan López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63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r>
              <a:t>“Escribe una cita aquí”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3309982" y="33171"/>
            <a:ext cx="17747597" cy="11813244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 sz="11400" b="1">
                <a:solidFill>
                  <a:srgbClr val="276D6D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37207" y="12839700"/>
            <a:ext cx="485776" cy="558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11992004" y="595564"/>
            <a:ext cx="10083801" cy="12461138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idx="13"/>
          </p:nvPr>
        </p:nvSpPr>
        <p:spPr>
          <a:xfrm>
            <a:off x="2184400" y="-997137"/>
            <a:ext cx="12649202" cy="15631354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quarter" idx="15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>
            <a:spLocks noGrp="1"/>
          </p:cNvSpPr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37207" y="12865100"/>
            <a:ext cx="485776" cy="558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143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714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2286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857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3429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4000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4572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5143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441528C-126F-495C-8EA9-F7869C55E480-L0-001.jpeg" descr="B441528C-126F-495C-8EA9-F7869C55E480-L0-001.jpeg"/>
          <p:cNvPicPr>
            <a:picLocks noGrp="1"/>
          </p:cNvPicPr>
          <p:nvPr>
            <p:ph type="pic" idx="13"/>
          </p:nvPr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416299" y="1257300"/>
            <a:ext cx="17653001" cy="8763000"/>
          </a:xfrm>
          <a:prstGeom prst="rect">
            <a:avLst/>
          </a:prstGeom>
          <a:effectLst/>
        </p:spPr>
      </p:pic>
      <p:sp>
        <p:nvSpPr>
          <p:cNvPr id="120" name="TEMA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defRPr sz="9462">
                <a:effectLst>
                  <a:outerShdw blurRad="52705" dist="10541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TEMA 9</a:t>
            </a:r>
          </a:p>
        </p:txBody>
      </p:sp>
      <p:sp>
        <p:nvSpPr>
          <p:cNvPr id="121" name="De compra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r>
              <a:t>De compras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ocabulario. Palabras homófon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333333"/>
                </a:solidFill>
              </a:defRPr>
            </a:pPr>
            <a:r>
              <a:rPr b="1"/>
              <a:t>Vocabulario</a:t>
            </a:r>
            <a:r>
              <a:t>. Palabras homófonas</a:t>
            </a:r>
          </a:p>
        </p:txBody>
      </p:sp>
      <p:sp>
        <p:nvSpPr>
          <p:cNvPr id="124" name="Las palabras homófonas son las que se pronuncian igual, aunque algunas se escriban de forma diferente."/>
          <p:cNvSpPr txBox="1">
            <a:spLocks noGrp="1"/>
          </p:cNvSpPr>
          <p:nvPr>
            <p:ph type="body" sz="half" idx="1"/>
          </p:nvPr>
        </p:nvSpPr>
        <p:spPr>
          <a:xfrm>
            <a:off x="1156942" y="3553892"/>
            <a:ext cx="21437601" cy="3165866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Las palabras homófonas son las que </a:t>
            </a:r>
            <a:r>
              <a:rPr b="1"/>
              <a:t>se pronuncian igual</a:t>
            </a:r>
            <a:r>
              <a:t>, aunque algunas se escriban de forma diferente.</a:t>
            </a:r>
          </a:p>
        </p:txBody>
      </p:sp>
      <p:pic>
        <p:nvPicPr>
          <p:cNvPr id="125" name="Imagen" descr="Imagen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56" y="6333194"/>
            <a:ext cx="7423850" cy="6210178"/>
          </a:xfrm>
          <a:prstGeom prst="rect">
            <a:avLst/>
          </a:prstGeom>
        </p:spPr>
      </p:pic>
      <p:pic>
        <p:nvPicPr>
          <p:cNvPr id="126" name="Imagen" descr="Imagen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186" y="6565900"/>
            <a:ext cx="11566009" cy="5744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 advAuto="0"/>
      <p:bldP spid="125" grpId="0" animBg="1" advAuto="0"/>
      <p:bldP spid="12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ramática. El verbo. Número, persona y tiempo"/>
          <p:cNvSpPr txBox="1">
            <a:spLocks noGrp="1"/>
          </p:cNvSpPr>
          <p:nvPr>
            <p:ph type="title"/>
          </p:nvPr>
        </p:nvSpPr>
        <p:spPr>
          <a:xfrm>
            <a:off x="1156942" y="96844"/>
            <a:ext cx="21940738" cy="2192723"/>
          </a:xfrm>
          <a:prstGeom prst="rect">
            <a:avLst/>
          </a:prstGeom>
        </p:spPr>
        <p:txBody>
          <a:bodyPr/>
          <a:lstStyle/>
          <a:p>
            <a:pPr lvl="2" defTabSz="726440">
              <a:defRPr sz="7480">
                <a:solidFill>
                  <a:srgbClr val="333333"/>
                </a:solidFill>
                <a:effectLst>
                  <a:outerShdw blurRad="55880" dist="11176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t>Gramática. </a:t>
            </a:r>
            <a:r>
              <a:rPr cap="all"/>
              <a:t>El verbo</a:t>
            </a:r>
            <a:r>
              <a:t>. </a:t>
            </a:r>
            <a:r>
              <a:rPr b="1"/>
              <a:t>Número, persona y tiempo</a:t>
            </a:r>
          </a:p>
        </p:txBody>
      </p:sp>
      <p:pic>
        <p:nvPicPr>
          <p:cNvPr id="129" name="EA9B6409-CE6A-4170-8155-AE44E8929D1A-L0-001.jpeg" descr="EA9B6409-CE6A-4170-8155-AE44E8929D1A-L0-001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02" y="1893376"/>
            <a:ext cx="20532743" cy="11378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ramática. El verbo. Número, persona y tiempo"/>
          <p:cNvSpPr txBox="1"/>
          <p:nvPr/>
        </p:nvSpPr>
        <p:spPr>
          <a:xfrm>
            <a:off x="1156942" y="96844"/>
            <a:ext cx="21940738" cy="2192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2" defTabSz="726440">
              <a:defRPr sz="7480">
                <a:solidFill>
                  <a:srgbClr val="333333"/>
                </a:solidFill>
                <a:effectLst>
                  <a:outerShdw blurRad="55880" dist="11176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pPr>
            <a:r>
              <a:t>Gramática. </a:t>
            </a:r>
            <a:r>
              <a:rPr cap="all"/>
              <a:t>El verbo</a:t>
            </a:r>
            <a:r>
              <a:t>. </a:t>
            </a:r>
            <a:r>
              <a:rPr b="1"/>
              <a:t>Número, persona y tiempo</a:t>
            </a:r>
          </a:p>
        </p:txBody>
      </p:sp>
      <p:graphicFrame>
        <p:nvGraphicFramePr>
          <p:cNvPr id="132" name="Tabla"/>
          <p:cNvGraphicFramePr/>
          <p:nvPr/>
        </p:nvGraphicFramePr>
        <p:xfrm>
          <a:off x="1814502" y="4314109"/>
          <a:ext cx="20663718" cy="8409508"/>
        </p:xfrm>
        <a:graphic>
          <a:graphicData uri="http://schemas.openxmlformats.org/drawingml/2006/table">
            <a:tbl>
              <a:tblPr firstRow="1" firstCol="1">
                <a:tableStyleId>{EEE7283C-3CF3-47DC-8721-378D4A62B228}</a:tableStyleId>
              </a:tblPr>
              <a:tblGrid>
                <a:gridCol w="6875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5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2851"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4200">
                          <a:solidFill>
                            <a:srgbClr val="000000"/>
                          </a:solidFill>
                        </a:defRPr>
                      </a:pPr>
                      <a:r>
                        <a:t>                      Número</a:t>
                      </a:r>
                    </a:p>
                    <a:p>
                      <a:pPr algn="l" defTabSz="914400">
                        <a:tabLst>
                          <a:tab pos="1638300" algn="l"/>
                        </a:tabLst>
                        <a:defRPr sz="4200">
                          <a:solidFill>
                            <a:srgbClr val="000000"/>
                          </a:solidFill>
                        </a:defRPr>
                      </a:pPr>
                      <a:r>
                        <a:t>    Persona</a:t>
                      </a:r>
                    </a:p>
                  </a:txBody>
                  <a:tcPr marL="50800" marR="50800" marT="50800" marB="50800" anchor="ctr" horzOverflow="overflow">
                    <a:lnL w="88900">
                      <a:solidFill>
                        <a:srgbClr val="FFFFFF"/>
                      </a:solidFill>
                      <a:miter lim="400000"/>
                    </a:lnL>
                    <a:lnT w="88900">
                      <a:solidFill>
                        <a:srgbClr val="FFFFFF"/>
                      </a:solidFill>
                      <a:miter lim="400000"/>
                    </a:lnT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</a:rPr>
                        <a:t>Singular</a:t>
                      </a:r>
                    </a:p>
                  </a:txBody>
                  <a:tcPr marL="50800" marR="50800" marT="50800" marB="50800" anchor="ctr" horzOverflow="overflow">
                    <a:lnT w="889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</a:rPr>
                        <a:t>Plural</a:t>
                      </a:r>
                    </a:p>
                  </a:txBody>
                  <a:tcPr marL="50800" marR="50800" marT="50800" marB="50800" anchor="ctr" horzOverflow="overflow">
                    <a:lnR w="88900">
                      <a:solidFill>
                        <a:srgbClr val="FFFFFF"/>
                      </a:solidFill>
                      <a:miter lim="400000"/>
                    </a:lnR>
                    <a:lnT w="88900">
                      <a:solidFill>
                        <a:srgbClr val="FFFFFF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851"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</a:rPr>
                        <a:t>Primera</a:t>
                      </a:r>
                    </a:p>
                  </a:txBody>
                  <a:tcPr marL="50800" marR="50800" marT="50800" marB="50800" anchor="ctr" horzOverflow="overflow">
                    <a:lnL w="889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4200"/>
                      </a:pPr>
                      <a:r>
                        <a:t>Yo </a:t>
                      </a:r>
                      <a:r>
                        <a:rPr u="sng"/>
                        <a:t>canto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4200"/>
                      </a:pPr>
                      <a:r>
                        <a:t>Nosotros </a:t>
                      </a:r>
                      <a:r>
                        <a:rPr u="sng"/>
                        <a:t>cantamos</a:t>
                      </a:r>
                    </a:p>
                  </a:txBody>
                  <a:tcPr marL="50800" marR="50800" marT="50800" marB="50800" anchor="ctr" horzOverflow="overflow">
                    <a:lnR w="889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2851"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</a:rPr>
                        <a:t>Segunda</a:t>
                      </a:r>
                    </a:p>
                  </a:txBody>
                  <a:tcPr marL="50800" marR="50800" marT="50800" marB="50800" anchor="ctr" horzOverflow="overflow">
                    <a:lnL w="889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4200"/>
                      </a:pPr>
                      <a:r>
                        <a:t>Tú </a:t>
                      </a:r>
                      <a:r>
                        <a:rPr u="sng"/>
                        <a:t>cantas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4200"/>
                      </a:pPr>
                      <a:r>
                        <a:t>Vosotros </a:t>
                      </a:r>
                      <a:r>
                        <a:rPr u="sng"/>
                        <a:t>cantáis</a:t>
                      </a:r>
                    </a:p>
                  </a:txBody>
                  <a:tcPr marL="50800" marR="50800" marT="50800" marB="50800" anchor="ctr" horzOverflow="overflow">
                    <a:lnR w="889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2851"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</a:rPr>
                        <a:t>Tercera</a:t>
                      </a:r>
                    </a:p>
                  </a:txBody>
                  <a:tcPr marL="50800" marR="50800" marT="50800" marB="50800" anchor="ctr" horzOverflow="overflow">
                    <a:lnL w="88900">
                      <a:solidFill>
                        <a:srgbClr val="FFFFFF"/>
                      </a:solidFill>
                      <a:miter lim="400000"/>
                    </a:lnL>
                    <a:lnB w="889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4200"/>
                      </a:pPr>
                      <a:r>
                        <a:t>Él </a:t>
                      </a:r>
                      <a:r>
                        <a:rPr u="sng"/>
                        <a:t>canta</a:t>
                      </a:r>
                    </a:p>
                  </a:txBody>
                  <a:tcPr marL="50800" marR="50800" marT="50800" marB="50800" anchor="ctr" horzOverflow="overflow">
                    <a:lnB w="889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38300" algn="l"/>
                        </a:tabLst>
                        <a:defRPr sz="4200"/>
                      </a:pPr>
                      <a:r>
                        <a:t>Ellos </a:t>
                      </a:r>
                      <a:r>
                        <a:rPr u="sng"/>
                        <a:t>cantan</a:t>
                      </a:r>
                    </a:p>
                  </a:txBody>
                  <a:tcPr marL="50800" marR="50800" marT="50800" marB="50800" anchor="ctr" horzOverflow="overflow">
                    <a:lnR w="88900">
                      <a:solidFill>
                        <a:srgbClr val="FFFFFF"/>
                      </a:solidFill>
                      <a:miter lim="400000"/>
                    </a:lnR>
                    <a:lnB w="889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" name="Preguntamos al verbo: ¿Quién? o ¿Quiénes?"/>
          <p:cNvSpPr txBox="1"/>
          <p:nvPr/>
        </p:nvSpPr>
        <p:spPr>
          <a:xfrm>
            <a:off x="4765723" y="2663567"/>
            <a:ext cx="14220039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gradFill flip="none" rotWithShape="1">
                  <a:gsLst>
                    <a:gs pos="0">
                      <a:schemeClr val="accent1">
                        <a:satOff val="-12155"/>
                        <a:lumOff val="-32901"/>
                      </a:schemeClr>
                    </a:gs>
                    <a:gs pos="100000">
                      <a:schemeClr val="accent1">
                        <a:satOff val="-8714"/>
                        <a:lumOff val="-7505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t>Preguntamos al verbo: ¿Quién? o ¿Quiénes?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ramática. El verbo. Número, persona y tiempo"/>
          <p:cNvSpPr txBox="1"/>
          <p:nvPr/>
        </p:nvSpPr>
        <p:spPr>
          <a:xfrm>
            <a:off x="1156942" y="96844"/>
            <a:ext cx="21940738" cy="2192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2" defTabSz="726440">
              <a:defRPr sz="7480">
                <a:solidFill>
                  <a:srgbClr val="333333"/>
                </a:solidFill>
                <a:effectLst>
                  <a:outerShdw blurRad="55880" dist="11176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pPr>
            <a:r>
              <a:t>Gramática. </a:t>
            </a:r>
            <a:r>
              <a:rPr cap="all"/>
              <a:t>El verbo</a:t>
            </a:r>
            <a:r>
              <a:t>. </a:t>
            </a:r>
            <a:r>
              <a:rPr b="1"/>
              <a:t>Número, persona y tiempo</a:t>
            </a:r>
          </a:p>
        </p:txBody>
      </p:sp>
      <p:sp>
        <p:nvSpPr>
          <p:cNvPr id="136" name="Preguntamos al verbo: ¿Cuándo?"/>
          <p:cNvSpPr txBox="1"/>
          <p:nvPr/>
        </p:nvSpPr>
        <p:spPr>
          <a:xfrm>
            <a:off x="1909314" y="2267407"/>
            <a:ext cx="1419710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t>Preguntamos al verbo: ¿Cuándo?</a:t>
            </a:r>
          </a:p>
        </p:txBody>
      </p:sp>
      <p:grpSp>
        <p:nvGrpSpPr>
          <p:cNvPr id="139" name="Agrupar"/>
          <p:cNvGrpSpPr/>
          <p:nvPr/>
        </p:nvGrpSpPr>
        <p:grpSpPr>
          <a:xfrm>
            <a:off x="1052400" y="4003341"/>
            <a:ext cx="10246497" cy="4899795"/>
            <a:chOff x="0" y="0"/>
            <a:chExt cx="10246495" cy="4899793"/>
          </a:xfrm>
        </p:grpSpPr>
        <p:sp>
          <p:nvSpPr>
            <p:cNvPr id="137" name="Pasado"/>
            <p:cNvSpPr/>
            <p:nvPr/>
          </p:nvSpPr>
          <p:spPr>
            <a:xfrm>
              <a:off x="0" y="0"/>
              <a:ext cx="10246496" cy="3648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67" y="14390"/>
                  </a:moveTo>
                  <a:lnTo>
                    <a:pt x="4667" y="21600"/>
                  </a:lnTo>
                  <a:lnTo>
                    <a:pt x="0" y="10800"/>
                  </a:lnTo>
                  <a:lnTo>
                    <a:pt x="4667" y="0"/>
                  </a:lnTo>
                  <a:lnTo>
                    <a:pt x="4667" y="7210"/>
                  </a:lnTo>
                  <a:lnTo>
                    <a:pt x="21600" y="7210"/>
                  </a:lnTo>
                  <a:lnTo>
                    <a:pt x="21600" y="14390"/>
                  </a:lnTo>
                  <a:close/>
                </a:path>
              </a:pathLst>
            </a:custGeom>
            <a:solidFill>
              <a:srgbClr val="01C7F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700">
                  <a:solidFill>
                    <a:srgbClr val="FFFFFF"/>
                  </a:solidFill>
                </a:defRPr>
              </a:lvl1pPr>
            </a:lstStyle>
            <a:p>
              <a:r>
                <a:t>Pasado</a:t>
              </a:r>
            </a:p>
          </p:txBody>
        </p:sp>
        <p:sp>
          <p:nvSpPr>
            <p:cNvPr id="138" name="(Antes)"/>
            <p:cNvSpPr txBox="1"/>
            <p:nvPr/>
          </p:nvSpPr>
          <p:spPr>
            <a:xfrm>
              <a:off x="3499203" y="3860451"/>
              <a:ext cx="2797125" cy="10393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(Antes)</a:t>
              </a:r>
            </a:p>
          </p:txBody>
        </p:sp>
      </p:grpSp>
      <p:grpSp>
        <p:nvGrpSpPr>
          <p:cNvPr id="143" name="Agrupar"/>
          <p:cNvGrpSpPr/>
          <p:nvPr/>
        </p:nvGrpSpPr>
        <p:grpSpPr>
          <a:xfrm>
            <a:off x="10494645" y="3692529"/>
            <a:ext cx="3533694" cy="5288721"/>
            <a:chOff x="0" y="0"/>
            <a:chExt cx="3533692" cy="5288719"/>
          </a:xfrm>
        </p:grpSpPr>
        <p:sp>
          <p:nvSpPr>
            <p:cNvPr id="140" name="Rectángulo redondeado"/>
            <p:cNvSpPr/>
            <p:nvPr/>
          </p:nvSpPr>
          <p:spPr>
            <a:xfrm>
              <a:off x="842484" y="248034"/>
              <a:ext cx="1848724" cy="3467001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Presente"/>
            <p:cNvSpPr txBox="1"/>
            <p:nvPr/>
          </p:nvSpPr>
          <p:spPr>
            <a:xfrm>
              <a:off x="0" y="0"/>
              <a:ext cx="3533693" cy="1328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100">
                  <a:solidFill>
                    <a:srgbClr val="000000"/>
                  </a:solidFill>
                </a:defRPr>
              </a:lvl1pPr>
            </a:lstStyle>
            <a:p>
              <a:r>
                <a:t>Presente</a:t>
              </a:r>
            </a:p>
          </p:txBody>
        </p:sp>
        <p:sp>
          <p:nvSpPr>
            <p:cNvPr id="142" name="(Ahora)"/>
            <p:cNvSpPr txBox="1"/>
            <p:nvPr/>
          </p:nvSpPr>
          <p:spPr>
            <a:xfrm>
              <a:off x="505915" y="4279619"/>
              <a:ext cx="2531656" cy="100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(Ahora)</a:t>
              </a:r>
            </a:p>
          </p:txBody>
        </p:sp>
      </p:grpSp>
      <p:grpSp>
        <p:nvGrpSpPr>
          <p:cNvPr id="146" name="Agrupar"/>
          <p:cNvGrpSpPr/>
          <p:nvPr/>
        </p:nvGrpSpPr>
        <p:grpSpPr>
          <a:xfrm>
            <a:off x="13224087" y="3982415"/>
            <a:ext cx="10107513" cy="4728037"/>
            <a:chOff x="0" y="0"/>
            <a:chExt cx="10107511" cy="4728035"/>
          </a:xfrm>
        </p:grpSpPr>
        <p:sp>
          <p:nvSpPr>
            <p:cNvPr id="144" name="Futuro"/>
            <p:cNvSpPr/>
            <p:nvPr/>
          </p:nvSpPr>
          <p:spPr>
            <a:xfrm>
              <a:off x="0" y="0"/>
              <a:ext cx="10107512" cy="3690211"/>
            </a:xfrm>
            <a:prstGeom prst="rightArrow">
              <a:avLst>
                <a:gd name="adj1" fmla="val 35024"/>
                <a:gd name="adj2" fmla="val 58148"/>
              </a:avLst>
            </a:prstGeom>
            <a:solidFill>
              <a:srgbClr val="669D3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solidFill>
                    <a:srgbClr val="FFFFFF"/>
                  </a:solidFill>
                </a:defRPr>
              </a:lvl1pPr>
            </a:lstStyle>
            <a:p>
              <a:r>
                <a:t>Futuro</a:t>
              </a:r>
            </a:p>
          </p:txBody>
        </p:sp>
        <p:sp>
          <p:nvSpPr>
            <p:cNvPr id="145" name="(Después)"/>
            <p:cNvSpPr txBox="1"/>
            <p:nvPr/>
          </p:nvSpPr>
          <p:spPr>
            <a:xfrm>
              <a:off x="3690260" y="3710719"/>
              <a:ext cx="3266632" cy="1017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(Después)</a:t>
              </a:r>
            </a:p>
          </p:txBody>
        </p:sp>
      </p:grpSp>
      <p:sp>
        <p:nvSpPr>
          <p:cNvPr id="147" name="Ayer desayuné cereales. (Pasado)…"/>
          <p:cNvSpPr txBox="1"/>
          <p:nvPr/>
        </p:nvSpPr>
        <p:spPr>
          <a:xfrm>
            <a:off x="1706275" y="9467391"/>
            <a:ext cx="18714524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5000"/>
              </a:lnSpc>
              <a:defRPr sz="5300" i="1">
                <a:latin typeface="Helvetica"/>
                <a:ea typeface="Helvetica"/>
                <a:cs typeface="Helvetica"/>
                <a:sym typeface="Helvetica"/>
              </a:defRPr>
            </a:pPr>
            <a:r>
              <a:t>Ayer </a:t>
            </a:r>
            <a:r>
              <a:rPr b="1"/>
              <a:t>desayuné</a:t>
            </a:r>
            <a:r>
              <a:t> cereales. (Pasado)</a:t>
            </a:r>
          </a:p>
          <a:p>
            <a:pPr algn="l">
              <a:lnSpc>
                <a:spcPct val="125000"/>
              </a:lnSpc>
              <a:defRPr sz="5300" i="1">
                <a:latin typeface="Helvetica"/>
                <a:ea typeface="Helvetica"/>
                <a:cs typeface="Helvetica"/>
                <a:sym typeface="Helvetica"/>
              </a:defRPr>
            </a:pPr>
            <a:r>
              <a:t>Hoy </a:t>
            </a:r>
            <a:r>
              <a:rPr b="1"/>
              <a:t>desayuno</a:t>
            </a:r>
            <a:r>
              <a:t> cereales. (Presente)</a:t>
            </a:r>
          </a:p>
          <a:p>
            <a:pPr algn="l">
              <a:lnSpc>
                <a:spcPct val="125000"/>
              </a:lnSpc>
              <a:defRPr sz="5300" i="1">
                <a:latin typeface="Helvetica"/>
                <a:ea typeface="Helvetica"/>
                <a:cs typeface="Helvetica"/>
                <a:sym typeface="Helvetica"/>
              </a:defRPr>
            </a:pPr>
            <a:r>
              <a:t>Mañana </a:t>
            </a:r>
            <a:r>
              <a:rPr b="1"/>
              <a:t>desayunaré</a:t>
            </a:r>
            <a:r>
              <a:t> cereales. (Futuro)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 advAuto="0"/>
      <p:bldP spid="139" grpId="0" animBg="1" advAuto="0"/>
      <p:bldP spid="143" grpId="0" animBg="1" advAuto="0"/>
      <p:bldP spid="146" grpId="0" animBg="1" advAuto="0"/>
      <p:bldP spid="14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rtografía. Uso de la g"/>
          <p:cNvSpPr txBox="1">
            <a:spLocks noGrp="1"/>
          </p:cNvSpPr>
          <p:nvPr>
            <p:ph type="title"/>
          </p:nvPr>
        </p:nvSpPr>
        <p:spPr>
          <a:xfrm>
            <a:off x="1473200" y="-478169"/>
            <a:ext cx="21437600" cy="3429001"/>
          </a:xfrm>
          <a:prstGeom prst="rect">
            <a:avLst/>
          </a:prstGeom>
        </p:spPr>
        <p:txBody>
          <a:bodyPr/>
          <a:lstStyle/>
          <a:p>
            <a:r>
              <a:t>Ortografía. Uso de la </a:t>
            </a:r>
            <a:r>
              <a:rPr i="1"/>
              <a:t>g</a:t>
            </a:r>
          </a:p>
        </p:txBody>
      </p:sp>
      <p:sp>
        <p:nvSpPr>
          <p:cNvPr id="150" name="Se escriben con g, entre otras, estas palabras:…"/>
          <p:cNvSpPr txBox="1">
            <a:spLocks noGrp="1"/>
          </p:cNvSpPr>
          <p:nvPr>
            <p:ph type="body" idx="1"/>
          </p:nvPr>
        </p:nvSpPr>
        <p:spPr>
          <a:xfrm>
            <a:off x="1271945" y="793830"/>
            <a:ext cx="14720630" cy="1110790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5500"/>
            </a:pPr>
            <a:r>
              <a:t>Se escriben con g, entre otras, estas palabras:</a:t>
            </a:r>
          </a:p>
          <a:p>
            <a:pPr marL="628650" indent="-628650">
              <a:buSzPct val="100000"/>
              <a:buChar char="•"/>
              <a:defRPr sz="5500"/>
            </a:pPr>
            <a:r>
              <a:t> Todos los verbos acabados en </a:t>
            </a:r>
            <a:r>
              <a:rPr b="1"/>
              <a:t>-ger o -gir, </a:t>
            </a:r>
            <a:r>
              <a:t>excepto</a:t>
            </a:r>
            <a:r>
              <a:rPr b="1"/>
              <a:t> tejer y crujir</a:t>
            </a:r>
            <a:r>
              <a:t>. Por ejemplo: </a:t>
            </a:r>
            <a:r>
              <a:rPr i="1"/>
              <a:t>coger, corregir.</a:t>
            </a:r>
          </a:p>
          <a:p>
            <a:pPr marL="628650" indent="-628650">
              <a:buSzPct val="100000"/>
              <a:buChar char="•"/>
              <a:defRPr sz="5500"/>
            </a:pPr>
            <a:r>
              <a:t>Las palabras que empiezan por </a:t>
            </a:r>
            <a:r>
              <a:rPr b="1"/>
              <a:t>geo-, gen-, gem- o gest-</a:t>
            </a:r>
            <a:r>
              <a:t>. Por ejemplo: </a:t>
            </a:r>
            <a:r>
              <a:rPr i="1"/>
              <a:t>geografía, genio, gemir, gesto.</a:t>
            </a:r>
          </a:p>
        </p:txBody>
      </p:sp>
      <p:pic>
        <p:nvPicPr>
          <p:cNvPr id="151" name="Imagen" descr="Imagen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313944" y="3571134"/>
            <a:ext cx="4531738" cy="74652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Personalizado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Harmony</vt:lpstr>
      <vt:lpstr>TEMA 9</vt:lpstr>
      <vt:lpstr>Vocabulario. Palabras homófonas</vt:lpstr>
      <vt:lpstr>Gramática. El verbo. Número, persona y tiempo</vt:lpstr>
      <vt:lpstr>Presentación de PowerPoint</vt:lpstr>
      <vt:lpstr>Presentación de PowerPoint</vt:lpstr>
      <vt:lpstr>Ortografía. Uso de la 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9</dc:title>
  <cp:lastModifiedBy>Carlos Gutiérrez</cp:lastModifiedBy>
  <cp:revision>1</cp:revision>
  <dcterms:modified xsi:type="dcterms:W3CDTF">2020-04-08T11:04:41Z</dcterms:modified>
</cp:coreProperties>
</file>