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83" r:id="rId10"/>
    <p:sldId id="282" r:id="rId11"/>
    <p:sldId id="284" r:id="rId12"/>
    <p:sldId id="262" r:id="rId13"/>
    <p:sldId id="264" r:id="rId14"/>
    <p:sldId id="265" r:id="rId15"/>
    <p:sldId id="266" r:id="rId16"/>
    <p:sldId id="267" r:id="rId17"/>
    <p:sldId id="268" r:id="rId18"/>
    <p:sldId id="272" r:id="rId19"/>
    <p:sldId id="269" r:id="rId20"/>
    <p:sldId id="273" r:id="rId21"/>
    <p:sldId id="274" r:id="rId22"/>
    <p:sldId id="275" r:id="rId23"/>
    <p:sldId id="276" r:id="rId24"/>
    <p:sldId id="270" r:id="rId25"/>
    <p:sldId id="271" r:id="rId26"/>
    <p:sldId id="263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800040"/>
    <a:srgbClr val="8000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27" autoAdjust="0"/>
  </p:normalViewPr>
  <p:slideViewPr>
    <p:cSldViewPr snapToGrid="0" snapToObjects="1">
      <p:cViewPr varScale="1">
        <p:scale>
          <a:sx n="87" d="100"/>
          <a:sy n="87" d="100"/>
        </p:scale>
        <p:origin x="-1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1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8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9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3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12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2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23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2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30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54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34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91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32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42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73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8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33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57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47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4E22-4A79-9D4B-BC05-E7F05ED17FD9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F5F9-22BD-FC40-B6AD-0B31D8C39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22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9741-FB19-49CE-A993-EAC5CFDD62B7}" type="datetimeFigureOut">
              <a:rPr lang="es-ES" smtClean="0"/>
              <a:t>15/11/aa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E5CE-6316-4403-9530-745A88B1F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2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543" y="37724"/>
            <a:ext cx="5981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u="sng" dirty="0" smtClean="0">
                <a:solidFill>
                  <a:srgbClr val="800040"/>
                </a:solidFill>
              </a:rPr>
              <a:t>COMPOSICIÓN QUÍMICA</a:t>
            </a:r>
            <a:endParaRPr lang="es-ES" sz="4400" b="1" u="sng" dirty="0">
              <a:solidFill>
                <a:srgbClr val="80004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4321097" y="2000105"/>
            <a:ext cx="1637385" cy="18979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Agrupar 27"/>
          <p:cNvGrpSpPr/>
          <p:nvPr/>
        </p:nvGrpSpPr>
        <p:grpSpPr>
          <a:xfrm>
            <a:off x="369042" y="738886"/>
            <a:ext cx="7222076" cy="1979630"/>
            <a:chOff x="369042" y="738886"/>
            <a:chExt cx="7222076" cy="197963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7751" t="33402" r="15588" b="9120"/>
            <a:stretch/>
          </p:blipFill>
          <p:spPr>
            <a:xfrm>
              <a:off x="2057347" y="1475939"/>
              <a:ext cx="1942621" cy="97099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2943" y="1342261"/>
              <a:ext cx="1084866" cy="933928"/>
            </a:xfrm>
            <a:prstGeom prst="rect">
              <a:avLst/>
            </a:prstGeom>
          </p:spPr>
        </p:pic>
        <p:grpSp>
          <p:nvGrpSpPr>
            <p:cNvPr id="17" name="Agrupar 16"/>
            <p:cNvGrpSpPr/>
            <p:nvPr/>
          </p:nvGrpSpPr>
          <p:grpSpPr>
            <a:xfrm>
              <a:off x="369042" y="738886"/>
              <a:ext cx="7222076" cy="1979630"/>
              <a:chOff x="894570" y="1381242"/>
              <a:chExt cx="7222076" cy="1979630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894570" y="1381242"/>
                <a:ext cx="722207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 smtClean="0">
                    <a:solidFill>
                      <a:srgbClr val="8000FF"/>
                    </a:solidFill>
                  </a:rPr>
                  <a:t>PODER REDUCTOR</a:t>
                </a:r>
              </a:p>
              <a:p>
                <a:endParaRPr lang="es-ES" sz="2800" b="1" dirty="0">
                  <a:solidFill>
                    <a:srgbClr val="8000FF"/>
                  </a:solidFill>
                </a:endParaRPr>
              </a:p>
              <a:p>
                <a:r>
                  <a:rPr lang="es-ES" b="1" dirty="0" smtClean="0">
                    <a:solidFill>
                      <a:srgbClr val="8000FF"/>
                    </a:solidFill>
                  </a:rPr>
                  <a:t>Grupo aldehído 					</a:t>
                </a:r>
                <a:endParaRPr lang="es-ES" b="1" dirty="0" smtClean="0">
                  <a:solidFill>
                    <a:srgbClr val="8000FF"/>
                  </a:solidFill>
                  <a:sym typeface="Wingdings"/>
                </a:endParaRPr>
              </a:p>
              <a:p>
                <a:r>
                  <a:rPr lang="es-ES" b="1" dirty="0" smtClean="0">
                    <a:solidFill>
                      <a:srgbClr val="8000FF"/>
                    </a:solidFill>
                    <a:sym typeface="Wingdings"/>
                  </a:rPr>
                  <a:t>Grupo cetona </a:t>
                </a:r>
                <a:endParaRPr lang="es-ES" b="1" dirty="0" smtClean="0">
                  <a:solidFill>
                    <a:srgbClr val="8000FF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4510898" y="2991540"/>
                <a:ext cx="2715256" cy="369332"/>
              </a:xfrm>
              <a:prstGeom prst="rect">
                <a:avLst/>
              </a:prstGeom>
              <a:noFill/>
              <a:ln>
                <a:solidFill>
                  <a:srgbClr val="8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solidFill>
                      <a:srgbClr val="8000FF"/>
                    </a:solidFill>
                  </a:rPr>
                  <a:t>Se oxidan (ganan 1 protón)</a:t>
                </a: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369042" y="2718516"/>
            <a:ext cx="5225428" cy="3192306"/>
            <a:chOff x="759139" y="2671668"/>
            <a:chExt cx="5225428" cy="319230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139" y="3154850"/>
              <a:ext cx="5225428" cy="270912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759139" y="2671668"/>
              <a:ext cx="2290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rgbClr val="8000FF"/>
                  </a:solidFill>
                </a:rPr>
                <a:t>Reacción de </a:t>
              </a:r>
              <a:r>
                <a:rPr lang="es-ES" sz="2000" b="1" dirty="0" err="1" smtClean="0">
                  <a:solidFill>
                    <a:srgbClr val="8000FF"/>
                  </a:solidFill>
                </a:rPr>
                <a:t>Fehling</a:t>
              </a:r>
              <a:endParaRPr lang="es-ES" sz="2000" b="1" dirty="0">
                <a:solidFill>
                  <a:srgbClr val="8000FF"/>
                </a:solidFill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47886" y="5460125"/>
            <a:ext cx="2229453" cy="879923"/>
            <a:chOff x="296052" y="5737506"/>
            <a:chExt cx="2229453" cy="879923"/>
          </a:xfrm>
        </p:grpSpPr>
        <p:sp>
          <p:nvSpPr>
            <p:cNvPr id="20" name="Llamada ovalada 19"/>
            <p:cNvSpPr/>
            <p:nvPr/>
          </p:nvSpPr>
          <p:spPr>
            <a:xfrm rot="10800000">
              <a:off x="296052" y="5737506"/>
              <a:ext cx="2229453" cy="879923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06649" y="5888249"/>
              <a:ext cx="1878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Glucosa, maltosa, </a:t>
              </a:r>
            </a:p>
            <a:p>
              <a:r>
                <a:rPr lang="es-ES" b="1" dirty="0" smtClean="0">
                  <a:solidFill>
                    <a:srgbClr val="FF0000"/>
                  </a:solidFill>
                </a:rPr>
                <a:t>lactosa y fructosa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2175158" y="5737506"/>
            <a:ext cx="1824785" cy="879923"/>
            <a:chOff x="2175158" y="5737506"/>
            <a:chExt cx="1824785" cy="879923"/>
          </a:xfrm>
        </p:grpSpPr>
        <p:sp>
          <p:nvSpPr>
            <p:cNvPr id="21" name="Llamada de nube 20"/>
            <p:cNvSpPr/>
            <p:nvPr/>
          </p:nvSpPr>
          <p:spPr>
            <a:xfrm rot="10592347">
              <a:off x="2175158" y="5737506"/>
              <a:ext cx="1824785" cy="879923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423315" y="6072533"/>
              <a:ext cx="1030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0000FF"/>
                  </a:solidFill>
                </a:rPr>
                <a:t>Sacarosa</a:t>
              </a:r>
              <a:endParaRPr lang="es-E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3416398" y="6086375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Glucosa+fructosa</a:t>
            </a:r>
            <a:endParaRPr lang="es-ES" b="1" dirty="0">
              <a:solidFill>
                <a:srgbClr val="0000FF"/>
              </a:solidFill>
            </a:endParaRPr>
          </a:p>
        </p:txBody>
      </p:sp>
      <p:grpSp>
        <p:nvGrpSpPr>
          <p:cNvPr id="29" name="Agrupar 28"/>
          <p:cNvGrpSpPr/>
          <p:nvPr/>
        </p:nvGrpSpPr>
        <p:grpSpPr>
          <a:xfrm>
            <a:off x="6525433" y="3154850"/>
            <a:ext cx="2438889" cy="1035136"/>
            <a:chOff x="6525433" y="3154850"/>
            <a:chExt cx="2438889" cy="1035136"/>
          </a:xfrm>
        </p:grpSpPr>
        <p:sp>
          <p:nvSpPr>
            <p:cNvPr id="27" name="Rectángulo 26"/>
            <p:cNvSpPr/>
            <p:nvPr/>
          </p:nvSpPr>
          <p:spPr>
            <a:xfrm>
              <a:off x="6525433" y="3154850"/>
              <a:ext cx="2438889" cy="103513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525433" y="3154850"/>
              <a:ext cx="24388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El grupo que se oxida se </a:t>
              </a:r>
            </a:p>
            <a:p>
              <a:r>
                <a:rPr lang="es-ES" dirty="0" smtClean="0"/>
                <a:t>dice que es el que tiene</a:t>
              </a:r>
            </a:p>
            <a:p>
              <a:r>
                <a:rPr lang="es-ES" dirty="0" smtClean="0"/>
                <a:t>PODER REDUCTOR</a:t>
              </a:r>
              <a:endParaRPr lang="es-ES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848479" y="3818644"/>
            <a:ext cx="3135838" cy="1211738"/>
            <a:chOff x="6008162" y="4394376"/>
            <a:chExt cx="3135838" cy="1211738"/>
          </a:xfrm>
        </p:grpSpPr>
        <p:sp>
          <p:nvSpPr>
            <p:cNvPr id="15" name="Rectángulo 14"/>
            <p:cNvSpPr/>
            <p:nvPr/>
          </p:nvSpPr>
          <p:spPr>
            <a:xfrm>
              <a:off x="6008162" y="4394376"/>
              <a:ext cx="3135838" cy="121173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6008162" y="4569567"/>
              <a:ext cx="3135838" cy="914575"/>
              <a:chOff x="6035632" y="4277582"/>
              <a:chExt cx="3135838" cy="914575"/>
            </a:xfrm>
          </p:grpSpPr>
          <p:sp>
            <p:nvSpPr>
              <p:cNvPr id="12" name="Flecha curvada hacia arriba 11"/>
              <p:cNvSpPr/>
              <p:nvPr/>
            </p:nvSpPr>
            <p:spPr>
              <a:xfrm>
                <a:off x="6035632" y="4277582"/>
                <a:ext cx="2817469" cy="525573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6108500" y="4822825"/>
                <a:ext cx="3062970" cy="369332"/>
              </a:xfrm>
              <a:prstGeom prst="rect">
                <a:avLst/>
              </a:prstGeom>
              <a:noFill/>
              <a:ln>
                <a:solidFill>
                  <a:srgbClr val="8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FF0000"/>
                    </a:solidFill>
                  </a:rPr>
                  <a:t>Se reducen (pierden 1 protón)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2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44600"/>
            <a:ext cx="8242683" cy="46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1026" name="Picture 2" descr="C:\Users\Amaya\Dropbox\ Colegios\El Bosque\2013-2014\1ºbto_bio\imagenes\Captura de pantalla 2013-09-20 a la(s) 19.27.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" y="955656"/>
            <a:ext cx="5355300" cy="408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06280" y="1100239"/>
            <a:ext cx="38838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Furanosas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 </a:t>
            </a: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Aldopentosas</a:t>
            </a:r>
            <a:endParaRPr lang="es-ES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lvl="3"/>
            <a:r>
              <a:rPr lang="es-ES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   </a:t>
            </a: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Cetohexosas</a:t>
            </a:r>
            <a:endParaRPr lang="es-ES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Piranosas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 Aldohexosas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Aldehídos  Enlace </a:t>
            </a: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hemiacetálico</a:t>
            </a:r>
            <a:endParaRPr lang="es-ES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Cetonas  Enlace </a:t>
            </a: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hemicetálico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endParaRPr lang="es-ES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olidFill>
                  <a:srgbClr val="7030A0"/>
                </a:solidFill>
              </a:rPr>
              <a:t>Anómero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α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-OH debajo del plano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Anómero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l-GR" dirty="0" smtClean="0">
                <a:solidFill>
                  <a:srgbClr val="7030A0"/>
                </a:solidFill>
                <a:sym typeface="Wingdings" panose="05000000000000000000" pitchFamily="2" charset="2"/>
              </a:rPr>
              <a:t>β</a:t>
            </a:r>
            <a:r>
              <a:rPr lang="es-E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 -OH encima del plano</a:t>
            </a:r>
            <a:endParaRPr lang="es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30" y="1202440"/>
            <a:ext cx="7110818" cy="47689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</p:spTree>
    <p:extLst>
      <p:ext uri="{BB962C8B-B14F-4D97-AF65-F5344CB8AC3E}">
        <p14:creationId xmlns:p14="http://schemas.microsoft.com/office/powerpoint/2010/main" val="3289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1026" name="Picture 2" descr="C:\Users\Amaya\Dropbox\ Colegios\El Bosque\2013-2014\1ºbto_bio\imagenes\Captura de pantalla 2013-10-02 a la(s) 20.07.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9" y="1331843"/>
            <a:ext cx="7561806" cy="4353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2050" name="Picture 2" descr="C:\Users\Amaya\Dropbox\ Colegios\El Bosque\2013-2014\1ºbto_bio\imagenes\Captura de pantalla 2013-10-02 a la(s) 20.07.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1" y="1085856"/>
            <a:ext cx="4524375" cy="377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/>
          <p:cNvGrpSpPr/>
          <p:nvPr/>
        </p:nvGrpSpPr>
        <p:grpSpPr>
          <a:xfrm>
            <a:off x="4813300" y="1085856"/>
            <a:ext cx="4076700" cy="3771900"/>
            <a:chOff x="4813300" y="1085856"/>
            <a:chExt cx="4076700" cy="37719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r="40555"/>
            <a:stretch/>
          </p:blipFill>
          <p:spPr>
            <a:xfrm>
              <a:off x="4813300" y="1790700"/>
              <a:ext cx="4076700" cy="3067056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4813300" y="1085856"/>
              <a:ext cx="4076700" cy="704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 dirty="0" smtClean="0">
                  <a:solidFill>
                    <a:schemeClr val="tx1"/>
                  </a:solidFill>
                </a:rPr>
                <a:t>CICLACIÓN D-GALACTOSA</a:t>
              </a:r>
              <a:endParaRPr lang="es-E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121551" y="5054600"/>
            <a:ext cx="8768449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</a:rPr>
              <a:t>LA RIBULOSA NO PUEDE CICLARSE AL SER UN CETOPENTOSA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3074" name="Picture 2" descr="C:\Users\Amaya\Dropbox\ Colegios\El Bosque\2013-2014\1ºbto_bio\imagenes\Captura de pantalla 2013-10-02 a la(s) 20.08.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5" r="53070" b="14016"/>
          <a:stretch/>
        </p:blipFill>
        <p:spPr bwMode="auto">
          <a:xfrm>
            <a:off x="635545" y="1987832"/>
            <a:ext cx="3582327" cy="2604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2325" y="918541"/>
            <a:ext cx="8527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9900"/>
                </a:solidFill>
              </a:rPr>
              <a:t>Describe el compuesto indicando si es aldosa o </a:t>
            </a:r>
            <a:r>
              <a:rPr lang="es-ES" sz="2000" b="1" dirty="0" err="1" smtClean="0">
                <a:solidFill>
                  <a:srgbClr val="009900"/>
                </a:solidFill>
              </a:rPr>
              <a:t>cetosa</a:t>
            </a:r>
            <a:r>
              <a:rPr lang="es-ES" sz="2000" b="1" dirty="0" smtClean="0">
                <a:solidFill>
                  <a:srgbClr val="009900"/>
                </a:solidFill>
              </a:rPr>
              <a:t>, alfa o beta , </a:t>
            </a:r>
            <a:r>
              <a:rPr lang="es-ES" sz="2000" b="1" dirty="0" err="1" smtClean="0">
                <a:solidFill>
                  <a:srgbClr val="009900"/>
                </a:solidFill>
              </a:rPr>
              <a:t>furanosa</a:t>
            </a:r>
            <a:r>
              <a:rPr lang="es-ES" sz="2000" b="1" dirty="0" smtClean="0">
                <a:solidFill>
                  <a:srgbClr val="009900"/>
                </a:solidFill>
              </a:rPr>
              <a:t> o </a:t>
            </a:r>
          </a:p>
          <a:p>
            <a:r>
              <a:rPr lang="es-ES" sz="2000" b="1" dirty="0" err="1" smtClean="0">
                <a:solidFill>
                  <a:srgbClr val="009900"/>
                </a:solidFill>
              </a:rPr>
              <a:t>piranosa</a:t>
            </a:r>
            <a:endParaRPr lang="es-ES" sz="2000" b="1" dirty="0">
              <a:solidFill>
                <a:srgbClr val="008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50296" y="2544417"/>
            <a:ext cx="288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Aldosa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</a:rPr>
              <a:t>Piranosa</a:t>
            </a: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49078" y="3697357"/>
            <a:ext cx="172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s-ES" sz="2400" dirty="0" smtClean="0"/>
              <a:t>-D-Glucosa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700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4098" name="Picture 2" descr="C:\Users\Amaya\Dropbox\ Colegios\El Bosque\2013-2014\1ºbto_bio\imagenes\Captura de pantalla 2013-10-02 a la(s) 20.08.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545" r="52563" b="-11818"/>
          <a:stretch/>
        </p:blipFill>
        <p:spPr bwMode="auto">
          <a:xfrm>
            <a:off x="1123950" y="2552699"/>
            <a:ext cx="3306037" cy="313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68475" y="992919"/>
            <a:ext cx="7523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9900"/>
                </a:solidFill>
              </a:rPr>
              <a:t>Si </a:t>
            </a:r>
            <a:r>
              <a:rPr lang="es-ES" sz="2000" b="1" dirty="0">
                <a:solidFill>
                  <a:srgbClr val="009900"/>
                </a:solidFill>
              </a:rPr>
              <a:t>el compuesto </a:t>
            </a:r>
            <a:r>
              <a:rPr lang="es-ES" sz="2000" b="1" dirty="0" smtClean="0">
                <a:solidFill>
                  <a:srgbClr val="009900"/>
                </a:solidFill>
              </a:rPr>
              <a:t>de la imagen es la </a:t>
            </a:r>
            <a:r>
              <a:rPr lang="el-GR" sz="2000" b="1" dirty="0" smtClean="0">
                <a:solidFill>
                  <a:srgbClr val="009900"/>
                </a:solidFill>
              </a:rPr>
              <a:t>β</a:t>
            </a:r>
            <a:r>
              <a:rPr lang="es-ES" sz="2000" b="1" dirty="0" smtClean="0">
                <a:solidFill>
                  <a:srgbClr val="009900"/>
                </a:solidFill>
              </a:rPr>
              <a:t>- D- ribosa, escribe la </a:t>
            </a:r>
            <a:r>
              <a:rPr lang="el-GR" sz="2000" b="1" dirty="0" smtClean="0">
                <a:solidFill>
                  <a:srgbClr val="009900"/>
                </a:solidFill>
              </a:rPr>
              <a:t>α</a:t>
            </a:r>
            <a:r>
              <a:rPr lang="es-ES" sz="2000" b="1" dirty="0" smtClean="0">
                <a:solidFill>
                  <a:srgbClr val="009900"/>
                </a:solidFill>
              </a:rPr>
              <a:t>-D-ribosa</a:t>
            </a:r>
            <a:endParaRPr lang="es-ES" sz="2000" b="1" dirty="0">
              <a:solidFill>
                <a:srgbClr val="008000"/>
              </a:solidFill>
            </a:endParaRPr>
          </a:p>
        </p:txBody>
      </p:sp>
      <p:pic>
        <p:nvPicPr>
          <p:cNvPr id="5" name="Picture 2" descr="C:\Users\Amaya\Dropbox\ Colegios\El Bosque\2013-2014\1ºbto_bio\imagenes\Captura de pantalla 2013-10-02 a la(s) 20.08.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9" t="10727" r="-2577" b="5818"/>
          <a:stretch/>
        </p:blipFill>
        <p:spPr bwMode="auto">
          <a:xfrm>
            <a:off x="4414836" y="2552700"/>
            <a:ext cx="3759201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3" name="2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1"/>
          <a:stretch/>
        </p:blipFill>
        <p:spPr bwMode="auto">
          <a:xfrm>
            <a:off x="361950" y="990601"/>
            <a:ext cx="8420100" cy="541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6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1027" name="Picture 3" descr="C:\Users\Amaya\Dropbox\ Colegios\El Bosque\2013-2014\1ºbto_bio\imagenes\Captura de pantalla 2013-10-02 a la(s) 20.09.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7" y="907968"/>
            <a:ext cx="8012463" cy="5416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2050" name="Picture 2" descr="C:\Users\Amaya\Dropbox\ Colegios\El Bosque\2013-2014\1ºbto_bio\imagenes\Captura de pantalla 2013-10-02 a la(s) 20.09.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1" y="759458"/>
            <a:ext cx="7753790" cy="587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49654" y="519491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u="sng" dirty="0" smtClean="0">
                <a:solidFill>
                  <a:srgbClr val="800040"/>
                </a:solidFill>
              </a:rPr>
              <a:t>ISOMERÍA</a:t>
            </a:r>
            <a:endParaRPr lang="es-ES" sz="4400" b="1" u="sng" dirty="0">
              <a:solidFill>
                <a:srgbClr val="80004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09168" y="1410440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93550" y="2222266"/>
            <a:ext cx="3365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ISOMERÍA DE FUNCIÓN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ESTEREOISOMERÍA</a:t>
            </a:r>
            <a:endParaRPr lang="es-ES" sz="2400" dirty="0">
              <a:solidFill>
                <a:srgbClr val="8000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82006" y="327567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" dirty="0" smtClean="0">
                <a:solidFill>
                  <a:srgbClr val="8000FF"/>
                </a:solidFill>
              </a:rPr>
              <a:t>ENANTIÓMEROS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 smtClean="0">
                <a:solidFill>
                  <a:srgbClr val="8000FF"/>
                </a:solidFill>
              </a:rPr>
              <a:t>EPÍMEROS</a:t>
            </a:r>
            <a:endParaRPr lang="es-ES" dirty="0">
              <a:solidFill>
                <a:srgbClr val="8000FF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5913331" y="2865673"/>
            <a:ext cx="2668025" cy="998409"/>
            <a:chOff x="5913331" y="2865673"/>
            <a:chExt cx="2668025" cy="998409"/>
          </a:xfrm>
        </p:grpSpPr>
        <p:cxnSp>
          <p:nvCxnSpPr>
            <p:cNvPr id="10" name="Conector recto de flecha 9"/>
            <p:cNvCxnSpPr/>
            <p:nvPr/>
          </p:nvCxnSpPr>
          <p:spPr>
            <a:xfrm flipV="1">
              <a:off x="5913331" y="3053263"/>
              <a:ext cx="479712" cy="410009"/>
            </a:xfrm>
            <a:prstGeom prst="straightConnector1">
              <a:avLst/>
            </a:prstGeom>
            <a:ln>
              <a:solidFill>
                <a:srgbClr val="8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5913331" y="3463272"/>
              <a:ext cx="595162" cy="331897"/>
            </a:xfrm>
            <a:prstGeom prst="straightConnector1">
              <a:avLst/>
            </a:prstGeom>
            <a:ln>
              <a:solidFill>
                <a:srgbClr val="8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6436338" y="2865673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8000FF"/>
                  </a:solidFill>
                </a:rPr>
                <a:t>CONFIGURACIÓN D</a:t>
              </a:r>
              <a:endParaRPr lang="es-ES" dirty="0">
                <a:solidFill>
                  <a:srgbClr val="8000FF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614151" y="3494750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rgbClr val="8000FF"/>
                  </a:solidFill>
                </a:rPr>
                <a:t>CONFIGURACIÓN L</a:t>
              </a:r>
              <a:endParaRPr lang="es-ES" dirty="0">
                <a:solidFill>
                  <a:srgbClr val="8000FF"/>
                </a:solidFill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2201640" y="4293856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ACTIVIDAD ÓPTICA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5055561" y="3927163"/>
            <a:ext cx="2368021" cy="998409"/>
            <a:chOff x="5913331" y="2865673"/>
            <a:chExt cx="2368021" cy="998409"/>
          </a:xfrm>
        </p:grpSpPr>
        <p:cxnSp>
          <p:nvCxnSpPr>
            <p:cNvPr id="18" name="Conector recto de flecha 17"/>
            <p:cNvCxnSpPr/>
            <p:nvPr/>
          </p:nvCxnSpPr>
          <p:spPr>
            <a:xfrm flipV="1">
              <a:off x="5913331" y="3053263"/>
              <a:ext cx="479712" cy="410009"/>
            </a:xfrm>
            <a:prstGeom prst="straightConnector1">
              <a:avLst/>
            </a:prstGeom>
            <a:ln>
              <a:solidFill>
                <a:srgbClr val="8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5913331" y="3463272"/>
              <a:ext cx="595162" cy="331897"/>
            </a:xfrm>
            <a:prstGeom prst="straightConnector1">
              <a:avLst/>
            </a:prstGeom>
            <a:ln>
              <a:solidFill>
                <a:srgbClr val="8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>
              <a:off x="6436338" y="2865673"/>
              <a:ext cx="1845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8000FF"/>
                  </a:solidFill>
                </a:rPr>
                <a:t>DEXTRÓGIROS (+)</a:t>
              </a:r>
              <a:endParaRPr lang="es-ES" dirty="0">
                <a:solidFill>
                  <a:srgbClr val="8000FF"/>
                </a:solidFill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614151" y="3494750"/>
              <a:ext cx="1529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rgbClr val="8000FF"/>
                  </a:solidFill>
                </a:rPr>
                <a:t>LEVÓGIROS (-)</a:t>
              </a:r>
              <a:endParaRPr lang="es-ES" dirty="0">
                <a:solidFill>
                  <a:srgbClr val="8000FF"/>
                </a:solidFill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1098774" y="5083820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209730" y="5788246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ANÓMEROS</a:t>
            </a:r>
          </a:p>
        </p:txBody>
      </p:sp>
      <p:grpSp>
        <p:nvGrpSpPr>
          <p:cNvPr id="29" name="Agrupar 28"/>
          <p:cNvGrpSpPr/>
          <p:nvPr/>
        </p:nvGrpSpPr>
        <p:grpSpPr>
          <a:xfrm>
            <a:off x="4244555" y="5456793"/>
            <a:ext cx="2685145" cy="998409"/>
            <a:chOff x="5913331" y="2865673"/>
            <a:chExt cx="2685145" cy="998409"/>
          </a:xfrm>
        </p:grpSpPr>
        <p:cxnSp>
          <p:nvCxnSpPr>
            <p:cNvPr id="30" name="Conector recto de flecha 29"/>
            <p:cNvCxnSpPr/>
            <p:nvPr/>
          </p:nvCxnSpPr>
          <p:spPr>
            <a:xfrm flipV="1">
              <a:off x="5913331" y="3053263"/>
              <a:ext cx="479712" cy="410009"/>
            </a:xfrm>
            <a:prstGeom prst="straightConnector1">
              <a:avLst/>
            </a:prstGeom>
            <a:ln>
              <a:solidFill>
                <a:srgbClr val="8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>
              <a:off x="5913331" y="3463272"/>
              <a:ext cx="595162" cy="331897"/>
            </a:xfrm>
            <a:prstGeom prst="straightConnector1">
              <a:avLst/>
            </a:prstGeom>
            <a:ln>
              <a:solidFill>
                <a:srgbClr val="8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/>
            <p:cNvSpPr txBox="1"/>
            <p:nvPr/>
          </p:nvSpPr>
          <p:spPr>
            <a:xfrm>
              <a:off x="6436338" y="2865673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8000FF"/>
                  </a:solidFill>
                </a:rPr>
                <a:t>CONFIGURACIÓN α</a:t>
              </a:r>
              <a:endParaRPr lang="es-ES" dirty="0">
                <a:solidFill>
                  <a:srgbClr val="8000FF"/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614151" y="3494750"/>
              <a:ext cx="1984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rgbClr val="8000FF"/>
                  </a:solidFill>
                </a:rPr>
                <a:t>CONFIGURACIÓN β</a:t>
              </a:r>
              <a:endParaRPr lang="es-ES" dirty="0">
                <a:solidFill>
                  <a:srgbClr val="8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7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</p:spTree>
    <p:extLst>
      <p:ext uri="{BB962C8B-B14F-4D97-AF65-F5344CB8AC3E}">
        <p14:creationId xmlns:p14="http://schemas.microsoft.com/office/powerpoint/2010/main" val="586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</p:spTree>
    <p:extLst>
      <p:ext uri="{BB962C8B-B14F-4D97-AF65-F5344CB8AC3E}">
        <p14:creationId xmlns:p14="http://schemas.microsoft.com/office/powerpoint/2010/main" val="586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</p:spTree>
    <p:extLst>
      <p:ext uri="{BB962C8B-B14F-4D97-AF65-F5344CB8AC3E}">
        <p14:creationId xmlns:p14="http://schemas.microsoft.com/office/powerpoint/2010/main" val="586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1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9550" y="337185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LÍPIDOS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333500" y="895350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LÍPIDOS </a:t>
            </a:r>
          </a:p>
          <a:p>
            <a:r>
              <a:rPr lang="es-ES" dirty="0" smtClean="0"/>
              <a:t>SIMPLES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457450" y="381000"/>
            <a:ext cx="4260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ÁCIDOS GRASOS</a:t>
            </a:r>
          </a:p>
          <a:p>
            <a:endParaRPr lang="es-ES" dirty="0"/>
          </a:p>
          <a:p>
            <a:r>
              <a:rPr lang="es-ES" dirty="0" smtClean="0"/>
              <a:t>- CERAS</a:t>
            </a:r>
          </a:p>
          <a:p>
            <a:endParaRPr lang="es-ES" dirty="0"/>
          </a:p>
          <a:p>
            <a:r>
              <a:rPr lang="es-ES" dirty="0" smtClean="0"/>
              <a:t>- GRASA, TRIGLICÉRIDOS O ACILGLICÉRIDOS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3500" y="3741182"/>
            <a:ext cx="131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LÍPIDOS </a:t>
            </a:r>
          </a:p>
          <a:p>
            <a:r>
              <a:rPr lang="es-ES" dirty="0" smtClean="0"/>
              <a:t>COMPLEJOS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705100" y="2985016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LÍPIDOS DE </a:t>
            </a:r>
          </a:p>
          <a:p>
            <a:r>
              <a:rPr lang="es-ES" dirty="0" smtClean="0"/>
              <a:t>MEMBRANA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112362" y="2564368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POLARES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8166" y="2156420"/>
            <a:ext cx="165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FOSFOLÍPIDOS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078216" y="2148006"/>
            <a:ext cx="220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GLICEROLÍPIDOS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2266950" y="381000"/>
            <a:ext cx="198119" cy="14773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Abrir llave"/>
          <p:cNvSpPr/>
          <p:nvPr/>
        </p:nvSpPr>
        <p:spPr>
          <a:xfrm>
            <a:off x="5270500" y="2038350"/>
            <a:ext cx="198119" cy="14773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brir llave"/>
          <p:cNvSpPr/>
          <p:nvPr/>
        </p:nvSpPr>
        <p:spPr>
          <a:xfrm flipH="1">
            <a:off x="7012512" y="2108199"/>
            <a:ext cx="45719" cy="4614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133850" y="3886200"/>
            <a:ext cx="27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NEUTROS </a:t>
            </a:r>
            <a:r>
              <a:rPr lang="es-ES" dirty="0" smtClean="0">
                <a:sym typeface="Wingdings" panose="05000000000000000000" pitchFamily="2" charset="2"/>
              </a:rPr>
              <a:t> COLESTEROL</a:t>
            </a:r>
            <a:endParaRPr lang="es-ES" dirty="0"/>
          </a:p>
        </p:txBody>
      </p:sp>
      <p:sp>
        <p:nvSpPr>
          <p:cNvPr id="15" name="14 Abrir llave"/>
          <p:cNvSpPr/>
          <p:nvPr/>
        </p:nvSpPr>
        <p:spPr>
          <a:xfrm>
            <a:off x="4070350" y="2442686"/>
            <a:ext cx="99059" cy="18128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brir llave"/>
          <p:cNvSpPr/>
          <p:nvPr/>
        </p:nvSpPr>
        <p:spPr>
          <a:xfrm>
            <a:off x="1123950" y="381000"/>
            <a:ext cx="198119" cy="5162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Abrir llave"/>
          <p:cNvSpPr/>
          <p:nvPr/>
        </p:nvSpPr>
        <p:spPr>
          <a:xfrm>
            <a:off x="2533650" y="1962150"/>
            <a:ext cx="198119" cy="3905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705100" y="4972050"/>
            <a:ext cx="157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LÍPIDOS </a:t>
            </a:r>
          </a:p>
          <a:p>
            <a:r>
              <a:rPr lang="es-ES" dirty="0" smtClean="0"/>
              <a:t>ISOPRENOIDES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419600" y="4667250"/>
            <a:ext cx="209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-TERPENOS</a:t>
            </a:r>
          </a:p>
          <a:p>
            <a:endParaRPr lang="es-ES" dirty="0"/>
          </a:p>
          <a:p>
            <a:r>
              <a:rPr lang="es-ES" dirty="0" smtClean="0"/>
              <a:t>-ISOPRENOIDES CÍCLICOS</a:t>
            </a:r>
            <a:endParaRPr lang="es-ES" dirty="0"/>
          </a:p>
        </p:txBody>
      </p:sp>
      <p:sp>
        <p:nvSpPr>
          <p:cNvPr id="21" name="20 Abrir llave"/>
          <p:cNvSpPr/>
          <p:nvPr/>
        </p:nvSpPr>
        <p:spPr>
          <a:xfrm>
            <a:off x="4373879" y="4667250"/>
            <a:ext cx="45719" cy="120032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strella de 5 puntas 21"/>
          <p:cNvSpPr/>
          <p:nvPr/>
        </p:nvSpPr>
        <p:spPr>
          <a:xfrm>
            <a:off x="3314700" y="939800"/>
            <a:ext cx="203200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strella de 5 puntas 22"/>
          <p:cNvSpPr/>
          <p:nvPr/>
        </p:nvSpPr>
        <p:spPr>
          <a:xfrm>
            <a:off x="6629075" y="1446431"/>
            <a:ext cx="203200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strella de 5 puntas 23"/>
          <p:cNvSpPr/>
          <p:nvPr/>
        </p:nvSpPr>
        <p:spPr>
          <a:xfrm>
            <a:off x="8761774" y="1962487"/>
            <a:ext cx="203200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strella de 5 puntas 25"/>
          <p:cNvSpPr/>
          <p:nvPr/>
        </p:nvSpPr>
        <p:spPr>
          <a:xfrm>
            <a:off x="8558574" y="2933700"/>
            <a:ext cx="203200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4245609" y="381000"/>
            <a:ext cx="167641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6722616" y="3797300"/>
            <a:ext cx="167641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622166" y="4667250"/>
            <a:ext cx="167641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942207" y="5187950"/>
            <a:ext cx="167641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5332607" y="3073400"/>
            <a:ext cx="181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-ESFINGOLÍPIDOS</a:t>
            </a:r>
            <a:endParaRPr lang="es-ES" dirty="0"/>
          </a:p>
        </p:txBody>
      </p:sp>
      <p:sp>
        <p:nvSpPr>
          <p:cNvPr id="31" name="12 Abrir llave"/>
          <p:cNvSpPr/>
          <p:nvPr/>
        </p:nvSpPr>
        <p:spPr>
          <a:xfrm flipH="1">
            <a:off x="7101412" y="3009899"/>
            <a:ext cx="45719" cy="4614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7112000" y="2921000"/>
            <a:ext cx="2015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</a:t>
            </a:r>
            <a:r>
              <a:rPr lang="es-ES" sz="1400" dirty="0" smtClean="0"/>
              <a:t>ESFINGOMIELINA</a:t>
            </a:r>
          </a:p>
          <a:p>
            <a:r>
              <a:rPr lang="es-ES" sz="1400" dirty="0" smtClean="0"/>
              <a:t>- ESFINGOGLUCOLÍPIDOS</a:t>
            </a:r>
            <a:endParaRPr lang="es-ES" sz="1400" dirty="0"/>
          </a:p>
        </p:txBody>
      </p:sp>
      <p:sp>
        <p:nvSpPr>
          <p:cNvPr id="33" name="Estrella de 5 puntas 32"/>
          <p:cNvSpPr/>
          <p:nvPr/>
        </p:nvSpPr>
        <p:spPr>
          <a:xfrm>
            <a:off x="8888774" y="3435687"/>
            <a:ext cx="203200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70250"/>
          <a:stretch/>
        </p:blipFill>
        <p:spPr>
          <a:xfrm>
            <a:off x="2788272" y="1041630"/>
            <a:ext cx="2062928" cy="3606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3013" r="27724"/>
          <a:stretch/>
        </p:blipFill>
        <p:spPr>
          <a:xfrm>
            <a:off x="759109" y="1041630"/>
            <a:ext cx="2029163" cy="3606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32" y="1041630"/>
            <a:ext cx="1587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054100" y="1181100"/>
            <a:ext cx="4735725" cy="1574463"/>
            <a:chOff x="1054100" y="3886200"/>
            <a:chExt cx="4735725" cy="1574463"/>
          </a:xfrm>
        </p:grpSpPr>
        <p:sp>
          <p:nvSpPr>
            <p:cNvPr id="2" name="1 CuadroTexto"/>
            <p:cNvSpPr txBox="1"/>
            <p:nvPr/>
          </p:nvSpPr>
          <p:spPr>
            <a:xfrm>
              <a:off x="1619250" y="3962400"/>
              <a:ext cx="1022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R-CH</a:t>
              </a:r>
              <a:r>
                <a:rPr lang="es-ES" baseline="-25000" dirty="0" smtClean="0"/>
                <a:t>2</a:t>
              </a:r>
              <a:r>
                <a:rPr lang="es-ES" dirty="0" smtClean="0"/>
                <a:t>OH</a:t>
              </a:r>
            </a:p>
            <a:p>
              <a:endParaRPr lang="es-ES" dirty="0"/>
            </a:p>
          </p:txBody>
        </p:sp>
        <p:cxnSp>
          <p:nvCxnSpPr>
            <p:cNvPr id="4" name="Conector recto de flecha 3"/>
            <p:cNvCxnSpPr/>
            <p:nvPr/>
          </p:nvCxnSpPr>
          <p:spPr>
            <a:xfrm>
              <a:off x="1778000" y="4292600"/>
              <a:ext cx="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adroTexto 4"/>
            <p:cNvSpPr txBox="1"/>
            <p:nvPr/>
          </p:nvSpPr>
          <p:spPr>
            <a:xfrm>
              <a:off x="1054100" y="4699000"/>
              <a:ext cx="1797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CH</a:t>
              </a:r>
              <a:r>
                <a:rPr lang="es-ES" baseline="-25000" dirty="0" smtClean="0"/>
                <a:t>3</a:t>
              </a:r>
              <a:r>
                <a:rPr lang="es-ES" dirty="0" smtClean="0"/>
                <a:t>-(CH</a:t>
              </a:r>
              <a:r>
                <a:rPr lang="es-ES" baseline="-25000" dirty="0" smtClean="0"/>
                <a:t>2</a:t>
              </a:r>
              <a:r>
                <a:rPr lang="es-ES" dirty="0" smtClean="0"/>
                <a:t>)-CH</a:t>
              </a:r>
              <a:r>
                <a:rPr lang="es-ES" baseline="-25000" dirty="0" smtClean="0"/>
                <a:t>2</a:t>
              </a:r>
              <a:r>
                <a:rPr lang="es-ES" dirty="0" smtClean="0"/>
                <a:t>OH</a:t>
              </a:r>
              <a:endParaRPr lang="es-ES" dirty="0"/>
            </a:p>
          </p:txBody>
        </p:sp>
        <p:sp>
          <p:nvSpPr>
            <p:cNvPr id="6" name="Más 5"/>
            <p:cNvSpPr/>
            <p:nvPr/>
          </p:nvSpPr>
          <p:spPr>
            <a:xfrm>
              <a:off x="3086100" y="4191000"/>
              <a:ext cx="584200" cy="4699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860800" y="3886200"/>
              <a:ext cx="838954" cy="812463"/>
              <a:chOff x="3924300" y="4292600"/>
              <a:chExt cx="838954" cy="812463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3924300" y="4292600"/>
                <a:ext cx="838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O=C-R´</a:t>
                </a:r>
              </a:p>
              <a:p>
                <a:endParaRPr lang="es-ES" dirty="0"/>
              </a:p>
            </p:txBody>
          </p:sp>
          <p:cxnSp>
            <p:nvCxnSpPr>
              <p:cNvPr id="11" name="Conector recto 10"/>
              <p:cNvCxnSpPr/>
              <p:nvPr/>
            </p:nvCxnSpPr>
            <p:spPr>
              <a:xfrm>
                <a:off x="4330700" y="4622800"/>
                <a:ext cx="0" cy="1383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uadroTexto 11"/>
              <p:cNvSpPr txBox="1"/>
              <p:nvPr/>
            </p:nvSpPr>
            <p:spPr>
              <a:xfrm>
                <a:off x="4102100" y="4735731"/>
                <a:ext cx="481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OH</a:t>
                </a:r>
                <a:endParaRPr lang="es-ES" dirty="0"/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3898900" y="4648200"/>
              <a:ext cx="1890925" cy="812463"/>
              <a:chOff x="3924300" y="4292600"/>
              <a:chExt cx="1890925" cy="812463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3924300" y="4292600"/>
                <a:ext cx="1890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O=C-R´-(CH</a:t>
                </a:r>
                <a:r>
                  <a:rPr lang="es-ES" baseline="-25000" dirty="0" smtClean="0"/>
                  <a:t>2</a:t>
                </a:r>
                <a:r>
                  <a:rPr lang="es-ES" dirty="0" smtClean="0"/>
                  <a:t>)</a:t>
                </a:r>
                <a:r>
                  <a:rPr lang="es-ES" baseline="-25000" dirty="0" smtClean="0"/>
                  <a:t>n</a:t>
                </a:r>
                <a:r>
                  <a:rPr lang="es-ES" dirty="0" smtClean="0"/>
                  <a:t>-CH</a:t>
                </a:r>
                <a:r>
                  <a:rPr lang="es-ES" baseline="-25000" dirty="0" smtClean="0"/>
                  <a:t>3</a:t>
                </a:r>
                <a:endParaRPr lang="es-ES" dirty="0" smtClean="0"/>
              </a:p>
              <a:p>
                <a:endParaRPr lang="es-ES" dirty="0"/>
              </a:p>
            </p:txBody>
          </p:sp>
          <p:cxnSp>
            <p:nvCxnSpPr>
              <p:cNvPr id="16" name="Conector recto 15"/>
              <p:cNvCxnSpPr/>
              <p:nvPr/>
            </p:nvCxnSpPr>
            <p:spPr>
              <a:xfrm>
                <a:off x="4330700" y="4622800"/>
                <a:ext cx="0" cy="1383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uadroTexto 16"/>
              <p:cNvSpPr txBox="1"/>
              <p:nvPr/>
            </p:nvSpPr>
            <p:spPr>
              <a:xfrm>
                <a:off x="4102100" y="4735731"/>
                <a:ext cx="481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HO</a:t>
                </a:r>
                <a:endParaRPr lang="es-ES" dirty="0"/>
              </a:p>
            </p:txBody>
          </p:sp>
        </p:grpSp>
      </p:grpSp>
      <p:cxnSp>
        <p:nvCxnSpPr>
          <p:cNvPr id="23" name="Conector recto 22"/>
          <p:cNvCxnSpPr/>
          <p:nvPr/>
        </p:nvCxnSpPr>
        <p:spPr>
          <a:xfrm>
            <a:off x="1117600" y="2755563"/>
            <a:ext cx="1866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766304" y="2755563"/>
            <a:ext cx="1866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117599" y="2857500"/>
            <a:ext cx="46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MONOALCOHOL			ÁCIDO GRASO</a:t>
            </a:r>
            <a:endParaRPr lang="es-ES" dirty="0"/>
          </a:p>
        </p:txBody>
      </p:sp>
      <p:sp>
        <p:nvSpPr>
          <p:cNvPr id="26" name="Elipse 25"/>
          <p:cNvSpPr/>
          <p:nvPr/>
        </p:nvSpPr>
        <p:spPr>
          <a:xfrm>
            <a:off x="2425700" y="2019300"/>
            <a:ext cx="387637" cy="3669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4111481" y="2388632"/>
            <a:ext cx="193819" cy="3669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/>
          <p:cNvCxnSpPr/>
          <p:nvPr/>
        </p:nvCxnSpPr>
        <p:spPr>
          <a:xfrm>
            <a:off x="2826037" y="2280166"/>
            <a:ext cx="1288428" cy="263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rma libre 29"/>
          <p:cNvSpPr/>
          <p:nvPr/>
        </p:nvSpPr>
        <p:spPr>
          <a:xfrm>
            <a:off x="2268123" y="1768195"/>
            <a:ext cx="2310603" cy="766630"/>
          </a:xfrm>
          <a:custGeom>
            <a:avLst/>
            <a:gdLst>
              <a:gd name="connsiteX0" fmla="*/ 30577 w 2310603"/>
              <a:gd name="connsiteY0" fmla="*/ 327305 h 766630"/>
              <a:gd name="connsiteX1" fmla="*/ 297277 w 2310603"/>
              <a:gd name="connsiteY1" fmla="*/ 9805 h 766630"/>
              <a:gd name="connsiteX2" fmla="*/ 2176877 w 2310603"/>
              <a:gd name="connsiteY2" fmla="*/ 657505 h 766630"/>
              <a:gd name="connsiteX3" fmla="*/ 2164177 w 2310603"/>
              <a:gd name="connsiteY3" fmla="*/ 759105 h 766630"/>
              <a:gd name="connsiteX4" fmla="*/ 2214977 w 2310603"/>
              <a:gd name="connsiteY4" fmla="*/ 759105 h 76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603" h="766630">
                <a:moveTo>
                  <a:pt x="30577" y="327305"/>
                </a:moveTo>
                <a:cubicBezTo>
                  <a:pt x="-14932" y="141038"/>
                  <a:pt x="-60440" y="-45228"/>
                  <a:pt x="297277" y="9805"/>
                </a:cubicBezTo>
                <a:cubicBezTo>
                  <a:pt x="654994" y="64838"/>
                  <a:pt x="1865727" y="532622"/>
                  <a:pt x="2176877" y="657505"/>
                </a:cubicBezTo>
                <a:cubicBezTo>
                  <a:pt x="2488027" y="782388"/>
                  <a:pt x="2157827" y="742172"/>
                  <a:pt x="2164177" y="759105"/>
                </a:cubicBezTo>
                <a:cubicBezTo>
                  <a:pt x="2170527" y="776038"/>
                  <a:pt x="2214977" y="759105"/>
                  <a:pt x="2214977" y="7591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1117600" y="3695700"/>
            <a:ext cx="3622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</a:t>
            </a:r>
            <a:r>
              <a:rPr lang="es-ES" baseline="-25000" dirty="0" smtClean="0"/>
              <a:t>2</a:t>
            </a:r>
            <a:r>
              <a:rPr lang="es-ES" dirty="0" smtClean="0"/>
              <a:t>O+CH</a:t>
            </a:r>
            <a:r>
              <a:rPr lang="es-ES" baseline="-25000" dirty="0" smtClean="0"/>
              <a:t>3</a:t>
            </a:r>
            <a:r>
              <a:rPr lang="es-ES" dirty="0" smtClean="0"/>
              <a:t>-(CH</a:t>
            </a:r>
            <a:r>
              <a:rPr lang="es-ES" baseline="-25000" dirty="0" smtClean="0"/>
              <a:t>2</a:t>
            </a:r>
            <a:r>
              <a:rPr lang="es-ES" dirty="0" smtClean="0"/>
              <a:t>)</a:t>
            </a:r>
            <a:r>
              <a:rPr lang="es-ES" baseline="-25000" dirty="0" smtClean="0"/>
              <a:t>n</a:t>
            </a:r>
            <a:r>
              <a:rPr lang="es-ES" dirty="0" smtClean="0"/>
              <a:t>-CH</a:t>
            </a:r>
            <a:r>
              <a:rPr lang="es-ES" baseline="-25000" dirty="0" smtClean="0"/>
              <a:t>2</a:t>
            </a:r>
            <a:r>
              <a:rPr lang="es-ES" dirty="0" smtClean="0"/>
              <a:t>-COO-(CH</a:t>
            </a:r>
            <a:r>
              <a:rPr lang="es-ES" baseline="-25000" dirty="0" smtClean="0"/>
              <a:t>2</a:t>
            </a:r>
            <a:r>
              <a:rPr lang="es-ES" dirty="0" smtClean="0"/>
              <a:t>)</a:t>
            </a:r>
            <a:r>
              <a:rPr lang="es-ES" baseline="-25000" dirty="0" smtClean="0"/>
              <a:t>n</a:t>
            </a:r>
            <a:r>
              <a:rPr lang="es-ES" dirty="0" smtClean="0"/>
              <a:t>-CH</a:t>
            </a:r>
            <a:r>
              <a:rPr lang="es-ES" baseline="-25000" dirty="0" smtClean="0"/>
              <a:t>3</a:t>
            </a:r>
          </a:p>
          <a:p>
            <a:r>
              <a:rPr lang="es-ES" baseline="-25000" dirty="0"/>
              <a:t>	</a:t>
            </a:r>
            <a:r>
              <a:rPr lang="es-ES" baseline="-25000" dirty="0" smtClean="0"/>
              <a:t>			</a:t>
            </a:r>
            <a:endParaRPr lang="es-ES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1778000" y="4114800"/>
            <a:ext cx="1257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3567422" y="4114800"/>
            <a:ext cx="952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1772822" y="4127500"/>
            <a:ext cx="390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 hidrófoba		R´ hidrófoba</a:t>
            </a:r>
            <a:endParaRPr lang="es-ES" dirty="0"/>
          </a:p>
        </p:txBody>
      </p:sp>
      <p:cxnSp>
        <p:nvCxnSpPr>
          <p:cNvPr id="39" name="Conector recto 38"/>
          <p:cNvCxnSpPr/>
          <p:nvPr/>
        </p:nvCxnSpPr>
        <p:spPr>
          <a:xfrm>
            <a:off x="1778000" y="4458732"/>
            <a:ext cx="27419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2235200" y="4521200"/>
            <a:ext cx="16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R-COO-R´=CERA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03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464300" y="2050534"/>
            <a:ext cx="253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Gliceraldehido</a:t>
            </a: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 ATP</a:t>
            </a:r>
            <a:endParaRPr lang="es-ES" dirty="0"/>
          </a:p>
        </p:txBody>
      </p:sp>
      <p:grpSp>
        <p:nvGrpSpPr>
          <p:cNvPr id="17" name="Agrupar 16"/>
          <p:cNvGrpSpPr/>
          <p:nvPr/>
        </p:nvGrpSpPr>
        <p:grpSpPr>
          <a:xfrm>
            <a:off x="50800" y="1383268"/>
            <a:ext cx="8918089" cy="1999228"/>
            <a:chOff x="50800" y="1383268"/>
            <a:chExt cx="8918089" cy="1999228"/>
          </a:xfrm>
        </p:grpSpPr>
        <p:sp>
          <p:nvSpPr>
            <p:cNvPr id="2" name="CuadroTexto 1"/>
            <p:cNvSpPr txBox="1"/>
            <p:nvPr/>
          </p:nvSpPr>
          <p:spPr>
            <a:xfrm>
              <a:off x="50800" y="1383268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Grasa + H</a:t>
              </a:r>
              <a:r>
                <a:rPr lang="es-ES" baseline="-25000" dirty="0" smtClean="0"/>
                <a:t>2</a:t>
              </a:r>
              <a:r>
                <a:rPr lang="es-ES" dirty="0" smtClean="0"/>
                <a:t>O		3 Ácidos grasos + Glicerol</a:t>
              </a:r>
              <a:endParaRPr lang="es-ES" dirty="0"/>
            </a:p>
          </p:txBody>
        </p:sp>
        <p:cxnSp>
          <p:nvCxnSpPr>
            <p:cNvPr id="4" name="Conector recto de flecha 3"/>
            <p:cNvCxnSpPr/>
            <p:nvPr/>
          </p:nvCxnSpPr>
          <p:spPr>
            <a:xfrm>
              <a:off x="1282700" y="1586468"/>
              <a:ext cx="647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angular 5"/>
            <p:cNvCxnSpPr/>
            <p:nvPr/>
          </p:nvCxnSpPr>
          <p:spPr>
            <a:xfrm>
              <a:off x="3746500" y="1752600"/>
              <a:ext cx="609600" cy="43076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4292600" y="2005568"/>
              <a:ext cx="1673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Dihidroxicetona</a:t>
              </a:r>
              <a:endParaRPr lang="es-ES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V="1">
              <a:off x="5966293" y="2246868"/>
              <a:ext cx="510707" cy="68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5521793" y="2413000"/>
              <a:ext cx="1528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 smtClean="0"/>
                <a:t>Isomerización</a:t>
              </a:r>
              <a:endParaRPr lang="es-ES" i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646730" y="2459166"/>
              <a:ext cx="13221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i="1" dirty="0" smtClean="0"/>
                <a:t>Respiración </a:t>
              </a:r>
            </a:p>
            <a:p>
              <a:pPr algn="ctr"/>
              <a:r>
                <a:rPr lang="es-ES" i="1" dirty="0" smtClean="0"/>
                <a:t>celular</a:t>
              </a:r>
            </a:p>
            <a:p>
              <a:pPr algn="ctr"/>
              <a:r>
                <a:rPr lang="es-ES" i="1" dirty="0" smtClean="0"/>
                <a:t>glucolisis</a:t>
              </a:r>
              <a:endParaRPr lang="es-ES" i="1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50900" y="1713468"/>
              <a:ext cx="1596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 smtClean="0"/>
                <a:t>Saponificación</a:t>
              </a:r>
              <a:endParaRPr lang="es-ES" i="1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127500" y="1726168"/>
              <a:ext cx="1168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 smtClean="0"/>
                <a:t>Oxidación</a:t>
              </a:r>
              <a:endParaRPr lang="es-E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974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9589" y="2249435"/>
            <a:ext cx="205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ÁCIDOS NUCLEICOS</a:t>
            </a:r>
          </a:p>
          <a:p>
            <a:endParaRPr lang="es-ES" b="1" dirty="0"/>
          </a:p>
        </p:txBody>
      </p:sp>
      <p:sp>
        <p:nvSpPr>
          <p:cNvPr id="3" name="Flecha a la derecha con bandas 2"/>
          <p:cNvSpPr/>
          <p:nvPr/>
        </p:nvSpPr>
        <p:spPr>
          <a:xfrm>
            <a:off x="2073854" y="2266328"/>
            <a:ext cx="564924" cy="347218"/>
          </a:xfrm>
          <a:prstGeom prst="striped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699747" y="2223996"/>
            <a:ext cx="153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NUCLEÓTIDOS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38858" y="2571213"/>
            <a:ext cx="23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Formados por la unión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4238751" y="1632668"/>
            <a:ext cx="58940" cy="16837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322527" y="300865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GRUPO FOSFATO</a:t>
            </a:r>
            <a:endParaRPr lang="es-ES" sz="1400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4266082" y="1118939"/>
            <a:ext cx="4928199" cy="1635717"/>
            <a:chOff x="4393081" y="1316493"/>
            <a:chExt cx="4928199" cy="1635717"/>
          </a:xfrm>
        </p:grpSpPr>
        <p:sp>
          <p:nvSpPr>
            <p:cNvPr id="7" name="CuadroTexto 6"/>
            <p:cNvSpPr txBox="1"/>
            <p:nvPr/>
          </p:nvSpPr>
          <p:spPr>
            <a:xfrm>
              <a:off x="4393081" y="1829995"/>
              <a:ext cx="1150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NUCLEÓSIDO</a:t>
              </a:r>
              <a:endParaRPr lang="es-ES" sz="1400" dirty="0"/>
            </a:p>
          </p:txBody>
        </p:sp>
        <p:sp>
          <p:nvSpPr>
            <p:cNvPr id="8" name="Abrir llave 7"/>
            <p:cNvSpPr/>
            <p:nvPr/>
          </p:nvSpPr>
          <p:spPr>
            <a:xfrm>
              <a:off x="5585964" y="1592214"/>
              <a:ext cx="105337" cy="117655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691303" y="1522444"/>
              <a:ext cx="1573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- Base Nitrogenada </a:t>
              </a:r>
              <a:endParaRPr lang="es-ES" sz="1400" dirty="0" smtClean="0">
                <a:sym typeface="Wingdings"/>
              </a:endParaRPr>
            </a:p>
          </p:txBody>
        </p:sp>
        <p:grpSp>
          <p:nvGrpSpPr>
            <p:cNvPr id="17" name="Agrupar 16"/>
            <p:cNvGrpSpPr/>
            <p:nvPr/>
          </p:nvGrpSpPr>
          <p:grpSpPr>
            <a:xfrm>
              <a:off x="5726136" y="2408772"/>
              <a:ext cx="2321902" cy="543438"/>
              <a:chOff x="5909579" y="2070108"/>
              <a:chExt cx="2321902" cy="543438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5909579" y="2223996"/>
                <a:ext cx="867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/>
                  <a:t>- Pentosa</a:t>
                </a:r>
                <a:endParaRPr lang="es-ES" sz="1400" dirty="0"/>
              </a:p>
            </p:txBody>
          </p:sp>
          <p:sp>
            <p:nvSpPr>
              <p:cNvPr id="11" name="Abrir llave 10"/>
              <p:cNvSpPr/>
              <p:nvPr/>
            </p:nvSpPr>
            <p:spPr>
              <a:xfrm>
                <a:off x="6777237" y="2173435"/>
                <a:ext cx="45719" cy="44011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6777237" y="2070108"/>
                <a:ext cx="1454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s-ES" sz="1400" dirty="0" smtClean="0"/>
                  <a:t>Ribosa</a:t>
                </a:r>
              </a:p>
              <a:p>
                <a:pPr marL="285750" indent="-285750">
                  <a:buFontTx/>
                  <a:buChar char="-"/>
                </a:pPr>
                <a:r>
                  <a:rPr lang="es-ES" sz="1400" dirty="0" smtClean="0"/>
                  <a:t>Desoxirribosa</a:t>
                </a:r>
                <a:endParaRPr lang="es-ES" sz="1400" dirty="0"/>
              </a:p>
            </p:txBody>
          </p:sp>
        </p:grpSp>
        <p:sp>
          <p:nvSpPr>
            <p:cNvPr id="15" name="Abrir llave 14"/>
            <p:cNvSpPr/>
            <p:nvPr/>
          </p:nvSpPr>
          <p:spPr>
            <a:xfrm>
              <a:off x="7264307" y="1467556"/>
              <a:ext cx="45719" cy="60255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264307" y="1316493"/>
              <a:ext cx="205697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 err="1" smtClean="0"/>
                <a:t>Púricas</a:t>
              </a:r>
              <a:r>
                <a:rPr lang="es-ES" sz="1400" dirty="0" smtClean="0"/>
                <a:t> </a:t>
              </a:r>
              <a:r>
                <a:rPr lang="es-ES" sz="1400" dirty="0" smtClean="0">
                  <a:sym typeface="Wingdings"/>
                </a:rPr>
                <a:t> A y G</a:t>
              </a:r>
            </a:p>
            <a:p>
              <a:r>
                <a:rPr lang="es-ES" sz="1400" dirty="0" smtClean="0">
                  <a:sym typeface="Wingdings"/>
                </a:rPr>
                <a:t>       (anillo purina)</a:t>
              </a:r>
            </a:p>
            <a:p>
              <a:endParaRPr lang="es-ES" sz="1400" dirty="0" smtClean="0">
                <a:sym typeface="Wingdings"/>
              </a:endParaRPr>
            </a:p>
            <a:p>
              <a:pPr marL="285750" indent="-285750">
                <a:buFontTx/>
                <a:buChar char="-"/>
              </a:pPr>
              <a:r>
                <a:rPr lang="es-ES" sz="1400" dirty="0" err="1" smtClean="0">
                  <a:sym typeface="Wingdings"/>
                </a:rPr>
                <a:t>Pirimídicas</a:t>
              </a:r>
              <a:r>
                <a:rPr lang="es-ES" sz="1400" dirty="0" smtClean="0">
                  <a:sym typeface="Wingdings"/>
                </a:rPr>
                <a:t>  C, T y U</a:t>
              </a:r>
            </a:p>
            <a:p>
              <a:r>
                <a:rPr lang="es-ES" sz="1400" dirty="0" smtClean="0">
                  <a:sym typeface="Wingdings"/>
                </a:rPr>
                <a:t>       (anillo de </a:t>
              </a:r>
              <a:r>
                <a:rPr lang="es-ES" sz="1400" dirty="0" err="1" smtClean="0">
                  <a:sym typeface="Wingdings"/>
                </a:rPr>
                <a:t>pirimidina</a:t>
              </a:r>
              <a:r>
                <a:rPr lang="es-ES" sz="1400" dirty="0" smtClean="0">
                  <a:sym typeface="Wingdings"/>
                </a:rPr>
                <a:t>)</a:t>
              </a:r>
              <a:endParaRPr lang="es-ES" sz="1400" dirty="0"/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592667" y="3456334"/>
            <a:ext cx="7204519" cy="3102553"/>
            <a:chOff x="592667" y="3456334"/>
            <a:chExt cx="7204519" cy="3102553"/>
          </a:xfrm>
        </p:grpSpPr>
        <p:sp>
          <p:nvSpPr>
            <p:cNvPr id="19" name="CuadroTexto 18"/>
            <p:cNvSpPr txBox="1"/>
            <p:nvPr/>
          </p:nvSpPr>
          <p:spPr>
            <a:xfrm>
              <a:off x="592667" y="4981221"/>
              <a:ext cx="1562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NUCLEÓTIDOS</a:t>
              </a:r>
              <a:endParaRPr lang="es-ES" b="1" dirty="0"/>
            </a:p>
          </p:txBody>
        </p:sp>
        <p:grpSp>
          <p:nvGrpSpPr>
            <p:cNvPr id="25" name="Agrupar 24"/>
            <p:cNvGrpSpPr/>
            <p:nvPr/>
          </p:nvGrpSpPr>
          <p:grpSpPr>
            <a:xfrm>
              <a:off x="4336637" y="3456334"/>
              <a:ext cx="3460549" cy="1922442"/>
              <a:chOff x="4910667" y="3965223"/>
              <a:chExt cx="3460549" cy="1922442"/>
            </a:xfrm>
          </p:grpSpPr>
          <p:sp>
            <p:nvSpPr>
              <p:cNvPr id="20" name="CuadroTexto 19"/>
              <p:cNvSpPr txBox="1"/>
              <p:nvPr/>
            </p:nvSpPr>
            <p:spPr>
              <a:xfrm>
                <a:off x="4910667" y="4078111"/>
                <a:ext cx="182614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s-ES" dirty="0" err="1" smtClean="0"/>
                  <a:t>Coenzimáticos</a:t>
                </a:r>
                <a:endParaRPr lang="es-ES" dirty="0" smtClean="0"/>
              </a:p>
              <a:p>
                <a:endParaRPr lang="es-ES" dirty="0"/>
              </a:p>
              <a:p>
                <a:r>
                  <a:rPr lang="es-ES" dirty="0" smtClean="0"/>
                  <a:t> </a:t>
                </a:r>
              </a:p>
              <a:p>
                <a:endParaRPr lang="es-ES" dirty="0" smtClean="0"/>
              </a:p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De adenina</a:t>
                </a:r>
                <a:endParaRPr lang="es-ES" dirty="0"/>
              </a:p>
            </p:txBody>
          </p:sp>
          <p:sp>
            <p:nvSpPr>
              <p:cNvPr id="21" name="Abrir llave 20"/>
              <p:cNvSpPr/>
              <p:nvPr/>
            </p:nvSpPr>
            <p:spPr>
              <a:xfrm>
                <a:off x="6736808" y="4063999"/>
                <a:ext cx="45719" cy="479778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6801556" y="3965223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Vitamina B</a:t>
                </a:r>
                <a:r>
                  <a:rPr lang="es-ES" baseline="-25000" dirty="0" smtClean="0"/>
                  <a:t>2</a:t>
                </a:r>
                <a:endParaRPr lang="es-ES" dirty="0" smtClean="0"/>
              </a:p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Acetil </a:t>
                </a:r>
                <a:r>
                  <a:rPr lang="es-ES" dirty="0" err="1" smtClean="0"/>
                  <a:t>CoA</a:t>
                </a:r>
                <a:endParaRPr lang="es-ES" dirty="0"/>
              </a:p>
            </p:txBody>
          </p:sp>
          <p:sp>
            <p:nvSpPr>
              <p:cNvPr id="23" name="Abrir llave 22"/>
              <p:cNvSpPr/>
              <p:nvPr/>
            </p:nvSpPr>
            <p:spPr>
              <a:xfrm>
                <a:off x="6726083" y="4797778"/>
                <a:ext cx="75473" cy="1089887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6829778" y="4687336"/>
                <a:ext cx="100540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AMP</a:t>
                </a:r>
              </a:p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ADP</a:t>
                </a:r>
              </a:p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ATP</a:t>
                </a:r>
              </a:p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AMP</a:t>
                </a:r>
                <a:r>
                  <a:rPr lang="es-ES" baseline="-25000" dirty="0"/>
                  <a:t>C</a:t>
                </a:r>
                <a:endParaRPr lang="es-ES" dirty="0"/>
              </a:p>
            </p:txBody>
          </p:sp>
        </p:grpSp>
        <p:sp>
          <p:nvSpPr>
            <p:cNvPr id="26" name="Abrir llave 25"/>
            <p:cNvSpPr/>
            <p:nvPr/>
          </p:nvSpPr>
          <p:spPr>
            <a:xfrm>
              <a:off x="2314222" y="3697111"/>
              <a:ext cx="197556" cy="272643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511778" y="3838223"/>
              <a:ext cx="1672253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dirty="0" smtClean="0"/>
                <a:t>No nucleicos</a:t>
              </a:r>
            </a:p>
            <a:p>
              <a:pPr marL="285750" indent="-285750">
                <a:buFontTx/>
                <a:buChar char="-"/>
              </a:pPr>
              <a:endParaRPr lang="es-ES" dirty="0"/>
            </a:p>
            <a:p>
              <a:pPr marL="285750" indent="-285750">
                <a:buFontTx/>
                <a:buChar char="-"/>
              </a:pPr>
              <a:endParaRPr lang="es-ES" dirty="0" smtClean="0"/>
            </a:p>
            <a:p>
              <a:pPr marL="285750" indent="-285750">
                <a:buFontTx/>
                <a:buChar char="-"/>
              </a:pPr>
              <a:endParaRPr lang="es-ES" dirty="0" smtClean="0"/>
            </a:p>
            <a:p>
              <a:pPr marL="285750" indent="-285750">
                <a:buFontTx/>
                <a:buChar char="-"/>
              </a:pPr>
              <a:endParaRPr lang="es-ES" dirty="0"/>
            </a:p>
            <a:p>
              <a:endParaRPr lang="es-ES" dirty="0"/>
            </a:p>
            <a:p>
              <a:pPr marL="285750" indent="-285750">
                <a:buFontTx/>
                <a:buChar char="-"/>
              </a:pPr>
              <a:endParaRPr lang="es-ES" dirty="0" smtClean="0"/>
            </a:p>
            <a:p>
              <a:pPr marL="285750" indent="-285750">
                <a:buFontTx/>
                <a:buChar char="-"/>
              </a:pPr>
              <a:endParaRPr lang="es-ES" dirty="0"/>
            </a:p>
            <a:p>
              <a:pPr marL="285750" indent="-285750">
                <a:buFontTx/>
                <a:buChar char="-"/>
              </a:pPr>
              <a:r>
                <a:rPr lang="es-ES" dirty="0"/>
                <a:t>N</a:t>
              </a:r>
              <a:r>
                <a:rPr lang="es-ES" dirty="0" smtClean="0"/>
                <a:t>ucleicos</a:t>
              </a:r>
              <a:endParaRPr lang="es-ES" dirty="0"/>
            </a:p>
          </p:txBody>
        </p:sp>
        <p:grpSp>
          <p:nvGrpSpPr>
            <p:cNvPr id="30" name="Agrupar 29"/>
            <p:cNvGrpSpPr/>
            <p:nvPr/>
          </p:nvGrpSpPr>
          <p:grpSpPr>
            <a:xfrm>
              <a:off x="4281083" y="5912556"/>
              <a:ext cx="917319" cy="646331"/>
              <a:chOff x="4281083" y="5912556"/>
              <a:chExt cx="917319" cy="646331"/>
            </a:xfrm>
          </p:grpSpPr>
          <p:sp>
            <p:nvSpPr>
              <p:cNvPr id="28" name="Abrir llave 27"/>
              <p:cNvSpPr/>
              <p:nvPr/>
            </p:nvSpPr>
            <p:spPr>
              <a:xfrm>
                <a:off x="4281083" y="5983111"/>
                <a:ext cx="45719" cy="548103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4308415" y="5912556"/>
                <a:ext cx="8899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ADN</a:t>
                </a:r>
              </a:p>
              <a:p>
                <a:pPr marL="285750" indent="-285750">
                  <a:buFontTx/>
                  <a:buChar char="-"/>
                </a:pPr>
                <a:r>
                  <a:rPr lang="es-ES" dirty="0" smtClean="0"/>
                  <a:t>ARN</a:t>
                </a:r>
                <a:endParaRPr lang="es-ES" dirty="0"/>
              </a:p>
            </p:txBody>
          </p:sp>
        </p:grpSp>
        <p:sp>
          <p:nvSpPr>
            <p:cNvPr id="31" name="Abrir llave 30"/>
            <p:cNvSpPr/>
            <p:nvPr/>
          </p:nvSpPr>
          <p:spPr>
            <a:xfrm>
              <a:off x="4322527" y="3569222"/>
              <a:ext cx="45719" cy="160955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721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53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4" y="198295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52463" y="721515"/>
            <a:ext cx="8134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ISOMERÍA DE FUNCIÓN: </a:t>
            </a:r>
            <a:r>
              <a:rPr lang="es-ES" dirty="0" smtClean="0">
                <a:solidFill>
                  <a:srgbClr val="8000FF"/>
                </a:solidFill>
              </a:rPr>
              <a:t>TIENEN LA </a:t>
            </a:r>
            <a:r>
              <a:rPr lang="es-ES" u="sng" dirty="0" smtClean="0">
                <a:solidFill>
                  <a:srgbClr val="8000FF"/>
                </a:solidFill>
              </a:rPr>
              <a:t>MISMA FÓRMULA GENERAL </a:t>
            </a:r>
            <a:r>
              <a:rPr lang="es-ES" dirty="0" smtClean="0">
                <a:solidFill>
                  <a:srgbClr val="8000FF"/>
                </a:solidFill>
              </a:rPr>
              <a:t>PERO </a:t>
            </a:r>
          </a:p>
          <a:p>
            <a:pPr algn="just"/>
            <a:r>
              <a:rPr lang="es-ES" dirty="0">
                <a:solidFill>
                  <a:srgbClr val="8000FF"/>
                </a:solidFill>
              </a:rPr>
              <a:t>	</a:t>
            </a:r>
            <a:r>
              <a:rPr lang="es-ES" dirty="0" smtClean="0">
                <a:solidFill>
                  <a:srgbClr val="8000FF"/>
                </a:solidFill>
              </a:rPr>
              <a:t>						   </a:t>
            </a:r>
            <a:r>
              <a:rPr lang="es-ES" u="sng" dirty="0" smtClean="0">
                <a:solidFill>
                  <a:srgbClr val="8000FF"/>
                </a:solidFill>
              </a:rPr>
              <a:t>DISTINTOS GRUPOS FUNCIONALES</a:t>
            </a:r>
            <a:r>
              <a:rPr lang="es-ES" dirty="0" smtClean="0">
                <a:solidFill>
                  <a:srgbClr val="8000FF"/>
                </a:solidFill>
              </a:rPr>
              <a:t> Y POR TANTO</a:t>
            </a:r>
          </a:p>
          <a:p>
            <a:pPr algn="just"/>
            <a:r>
              <a:rPr lang="es-ES" sz="2400" dirty="0">
                <a:solidFill>
                  <a:srgbClr val="8000FF"/>
                </a:solidFill>
              </a:rPr>
              <a:t>	</a:t>
            </a:r>
            <a:r>
              <a:rPr lang="es-ES" sz="2400" dirty="0" smtClean="0">
                <a:solidFill>
                  <a:srgbClr val="8000FF"/>
                </a:solidFill>
              </a:rPr>
              <a:t>						  </a:t>
            </a:r>
            <a:r>
              <a:rPr lang="es-ES" dirty="0" smtClean="0">
                <a:solidFill>
                  <a:srgbClr val="8000FF"/>
                </a:solidFill>
              </a:rPr>
              <a:t>DISTINTAS PROPIEDADES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4" y="2109342"/>
            <a:ext cx="3810000" cy="28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46" y="2096560"/>
            <a:ext cx="5054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52463" y="721515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ESTEREOISOMERÍA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04526" y="7936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8000FF"/>
                </a:solidFill>
              </a:rPr>
              <a:t>TIENEN LA </a:t>
            </a:r>
            <a:r>
              <a:rPr lang="es-ES" u="sng" dirty="0">
                <a:solidFill>
                  <a:srgbClr val="8000FF"/>
                </a:solidFill>
              </a:rPr>
              <a:t>MISMA FÓRMULA GENERAL </a:t>
            </a:r>
            <a:r>
              <a:rPr lang="es-ES" dirty="0" smtClean="0">
                <a:solidFill>
                  <a:srgbClr val="8000FF"/>
                </a:solidFill>
              </a:rPr>
              <a:t>MISMOS </a:t>
            </a:r>
            <a:r>
              <a:rPr lang="es-ES" u="sng" dirty="0" smtClean="0">
                <a:solidFill>
                  <a:srgbClr val="8000FF"/>
                </a:solidFill>
              </a:rPr>
              <a:t>GRUPOS </a:t>
            </a:r>
            <a:r>
              <a:rPr lang="es-ES" u="sng" dirty="0">
                <a:solidFill>
                  <a:srgbClr val="8000FF"/>
                </a:solidFill>
              </a:rPr>
              <a:t>FUNCIONALES</a:t>
            </a:r>
            <a:r>
              <a:rPr lang="es-ES" dirty="0">
                <a:solidFill>
                  <a:srgbClr val="8000FF"/>
                </a:solidFill>
              </a:rPr>
              <a:t> </a:t>
            </a:r>
            <a:r>
              <a:rPr lang="es-ES" dirty="0" smtClean="0">
                <a:solidFill>
                  <a:srgbClr val="8000FF"/>
                </a:solidFill>
              </a:rPr>
              <a:t>PERO  DISTINTAS </a:t>
            </a:r>
            <a:r>
              <a:rPr lang="es-ES" dirty="0">
                <a:solidFill>
                  <a:srgbClr val="8000FF"/>
                </a:solidFill>
              </a:rPr>
              <a:t>PROPIEDADES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2230" y="1890372"/>
            <a:ext cx="264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008000"/>
                </a:solidFill>
              </a:rPr>
              <a:t>CARBONOS ASIMÉTRICOS </a:t>
            </a:r>
            <a:endParaRPr lang="es-ES" b="1" u="sng" dirty="0">
              <a:solidFill>
                <a:srgbClr val="008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59734"/>
          <a:stretch/>
        </p:blipFill>
        <p:spPr>
          <a:xfrm>
            <a:off x="1324708" y="2675726"/>
            <a:ext cx="2193405" cy="21485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08" y="5186597"/>
            <a:ext cx="2193405" cy="13160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0440" t="24997" r="8065" b="17717"/>
          <a:stretch/>
        </p:blipFill>
        <p:spPr>
          <a:xfrm>
            <a:off x="3826999" y="3925017"/>
            <a:ext cx="5015858" cy="26443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46024" b="64949"/>
          <a:stretch/>
        </p:blipFill>
        <p:spPr>
          <a:xfrm>
            <a:off x="4832281" y="2034460"/>
            <a:ext cx="1604056" cy="178060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541601" y="1890372"/>
            <a:ext cx="505093" cy="53391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Agrupar 16"/>
          <p:cNvGrpSpPr/>
          <p:nvPr/>
        </p:nvGrpSpPr>
        <p:grpSpPr>
          <a:xfrm>
            <a:off x="4832281" y="2764287"/>
            <a:ext cx="861720" cy="909106"/>
            <a:chOff x="4832281" y="2764287"/>
            <a:chExt cx="861720" cy="909106"/>
          </a:xfrm>
        </p:grpSpPr>
        <p:sp>
          <p:nvSpPr>
            <p:cNvPr id="13" name="Elipse 12"/>
            <p:cNvSpPr/>
            <p:nvPr/>
          </p:nvSpPr>
          <p:spPr>
            <a:xfrm>
              <a:off x="4832281" y="2764287"/>
              <a:ext cx="505093" cy="53391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/>
            <p:cNvSpPr/>
            <p:nvPr/>
          </p:nvSpPr>
          <p:spPr>
            <a:xfrm>
              <a:off x="5188908" y="3139475"/>
              <a:ext cx="505093" cy="53391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Estrella de 7 puntas 14"/>
          <p:cNvSpPr/>
          <p:nvPr/>
        </p:nvSpPr>
        <p:spPr>
          <a:xfrm>
            <a:off x="5506394" y="2344923"/>
            <a:ext cx="129882" cy="15873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7 puntas 15"/>
          <p:cNvSpPr/>
          <p:nvPr/>
        </p:nvSpPr>
        <p:spPr>
          <a:xfrm>
            <a:off x="4518725" y="4896437"/>
            <a:ext cx="129882" cy="15873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2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3175" y="27044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52463" y="721515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ESTEREOISOMERÍA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04" y="1658539"/>
            <a:ext cx="2572022" cy="25043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88" y="1016752"/>
            <a:ext cx="2476500" cy="12319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45162" y="1183180"/>
            <a:ext cx="178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008000"/>
                </a:solidFill>
              </a:rPr>
              <a:t>ENANTIÓMEROS</a:t>
            </a:r>
            <a:endParaRPr lang="es-ES" b="1" u="sng" dirty="0">
              <a:solidFill>
                <a:srgbClr val="008000"/>
              </a:solidFill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1816151" y="2995176"/>
            <a:ext cx="1393474" cy="542018"/>
            <a:chOff x="1816151" y="2995176"/>
            <a:chExt cx="1393474" cy="542018"/>
          </a:xfrm>
        </p:grpSpPr>
        <p:sp>
          <p:nvSpPr>
            <p:cNvPr id="9" name="Elipse 8"/>
            <p:cNvSpPr/>
            <p:nvPr/>
          </p:nvSpPr>
          <p:spPr>
            <a:xfrm>
              <a:off x="1816151" y="2995176"/>
              <a:ext cx="505093" cy="53391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/>
            <p:cNvSpPr/>
            <p:nvPr/>
          </p:nvSpPr>
          <p:spPr>
            <a:xfrm>
              <a:off x="2704532" y="3003276"/>
              <a:ext cx="505093" cy="53391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63" y="2488642"/>
            <a:ext cx="3454400" cy="10485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69864" t="55244"/>
          <a:stretch/>
        </p:blipFill>
        <p:spPr>
          <a:xfrm>
            <a:off x="2326369" y="4248574"/>
            <a:ext cx="1535597" cy="24524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4030" t="4280" r="39436" b="45464"/>
          <a:stretch/>
        </p:blipFill>
        <p:spPr>
          <a:xfrm>
            <a:off x="631132" y="4248574"/>
            <a:ext cx="1617949" cy="24524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67344" t="7821" b="52973"/>
          <a:stretch/>
        </p:blipFill>
        <p:spPr>
          <a:xfrm>
            <a:off x="4152995" y="3925041"/>
            <a:ext cx="2326637" cy="256928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34030" t="60239" r="35492"/>
          <a:stretch/>
        </p:blipFill>
        <p:spPr>
          <a:xfrm>
            <a:off x="6551787" y="3925040"/>
            <a:ext cx="2171479" cy="26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2463" y="721515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ESTEREOISOMERÍA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45162" y="1183180"/>
            <a:ext cx="11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008000"/>
                </a:solidFill>
              </a:rPr>
              <a:t>EPÍMEROS</a:t>
            </a:r>
            <a:endParaRPr lang="es-ES" b="1" u="sng" dirty="0">
              <a:solidFill>
                <a:srgbClr val="008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66" y="1754524"/>
            <a:ext cx="5261674" cy="3654184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2698649" y="5466426"/>
            <a:ext cx="2280145" cy="750105"/>
            <a:chOff x="2698649" y="5466426"/>
            <a:chExt cx="2280145" cy="750105"/>
          </a:xfrm>
        </p:grpSpPr>
        <p:sp>
          <p:nvSpPr>
            <p:cNvPr id="7" name="Abrir corchete 6"/>
            <p:cNvSpPr/>
            <p:nvPr/>
          </p:nvSpPr>
          <p:spPr>
            <a:xfrm rot="16200000">
              <a:off x="3693132" y="4471943"/>
              <a:ext cx="291179" cy="2280145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102718" y="5847199"/>
              <a:ext cx="1191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EPÍMEROS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5146215" y="5480044"/>
            <a:ext cx="2112696" cy="741178"/>
            <a:chOff x="5146215" y="5480044"/>
            <a:chExt cx="2112696" cy="741178"/>
          </a:xfrm>
        </p:grpSpPr>
        <p:sp>
          <p:nvSpPr>
            <p:cNvPr id="8" name="Abrir corchete 7"/>
            <p:cNvSpPr/>
            <p:nvPr/>
          </p:nvSpPr>
          <p:spPr>
            <a:xfrm rot="16200000">
              <a:off x="6063782" y="4562477"/>
              <a:ext cx="277561" cy="2112696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564117" y="5851890"/>
              <a:ext cx="1191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EPÍMEROS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3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071"/>
          <a:stretch/>
        </p:blipFill>
        <p:spPr>
          <a:xfrm>
            <a:off x="207062" y="1816100"/>
            <a:ext cx="8734903" cy="2844887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79287" y="1212145"/>
            <a:ext cx="3348817" cy="461770"/>
            <a:chOff x="779287" y="1212145"/>
            <a:chExt cx="3348817" cy="461770"/>
          </a:xfrm>
        </p:grpSpPr>
        <p:sp>
          <p:nvSpPr>
            <p:cNvPr id="4" name="Rectángulo redondeado 3"/>
            <p:cNvSpPr/>
            <p:nvPr/>
          </p:nvSpPr>
          <p:spPr>
            <a:xfrm>
              <a:off x="779287" y="1212145"/>
              <a:ext cx="981325" cy="461770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rgbClr val="008000"/>
                  </a:solidFill>
                </a:rPr>
                <a:t>D</a:t>
              </a:r>
              <a:endParaRPr lang="es-E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3146779" y="1212145"/>
              <a:ext cx="981325" cy="461770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008000"/>
                  </a:solidFill>
                </a:rPr>
                <a:t>L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5333985" y="1212145"/>
            <a:ext cx="3073089" cy="461770"/>
            <a:chOff x="5333985" y="1212145"/>
            <a:chExt cx="3073089" cy="461770"/>
          </a:xfrm>
        </p:grpSpPr>
        <p:sp>
          <p:nvSpPr>
            <p:cNvPr id="6" name="Rectángulo redondeado 5"/>
            <p:cNvSpPr/>
            <p:nvPr/>
          </p:nvSpPr>
          <p:spPr>
            <a:xfrm>
              <a:off x="7425749" y="1212145"/>
              <a:ext cx="981325" cy="461770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rgbClr val="008000"/>
                  </a:solidFill>
                </a:rPr>
                <a:t>D</a:t>
              </a:r>
              <a:endParaRPr lang="es-E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5333985" y="1212145"/>
              <a:ext cx="981325" cy="461770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008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3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2463" y="721515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2400" dirty="0" smtClean="0">
                <a:solidFill>
                  <a:srgbClr val="8000FF"/>
                </a:solidFill>
              </a:rPr>
              <a:t>ESTEREOISOMERÍA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3175" y="27044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solidFill>
                  <a:srgbClr val="8000FF"/>
                </a:solidFill>
              </a:rPr>
              <a:t>MOLÉCULAS LINEALES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2714"/>
          <a:stretch/>
        </p:blipFill>
        <p:spPr>
          <a:xfrm>
            <a:off x="102597" y="1401526"/>
            <a:ext cx="8889944" cy="44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1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175" y="27044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8000FF"/>
                </a:solidFill>
              </a:rPr>
              <a:t>MOLÉCULAS CICLADAS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0" y="1153341"/>
            <a:ext cx="7426918" cy="44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2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420</Words>
  <Application>Microsoft Office PowerPoint</Application>
  <PresentationFormat>Presentación en pantalla (4:3)</PresentationFormat>
  <Paragraphs>166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Amaya  Herrero</dc:creator>
  <cp:lastModifiedBy>Amaya  Herrero</cp:lastModifiedBy>
  <cp:revision>48</cp:revision>
  <dcterms:created xsi:type="dcterms:W3CDTF">2013-09-21T07:00:45Z</dcterms:created>
  <dcterms:modified xsi:type="dcterms:W3CDTF">2015-11-15T21:32:59Z</dcterms:modified>
</cp:coreProperties>
</file>