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8" r:id="rId2"/>
    <p:sldId id="267" r:id="rId3"/>
    <p:sldId id="266" r:id="rId4"/>
    <p:sldId id="256" r:id="rId5"/>
    <p:sldId id="259" r:id="rId6"/>
    <p:sldId id="269" r:id="rId7"/>
    <p:sldId id="261" r:id="rId8"/>
    <p:sldId id="263" r:id="rId9"/>
    <p:sldId id="270" r:id="rId10"/>
    <p:sldId id="262" r:id="rId11"/>
    <p:sldId id="271" r:id="rId12"/>
    <p:sldId id="272" r:id="rId13"/>
    <p:sldId id="264" r:id="rId14"/>
    <p:sldId id="257" r:id="rId15"/>
    <p:sldId id="265" r:id="rId16"/>
    <p:sldId id="268" r:id="rId17"/>
    <p:sldId id="275" r:id="rId18"/>
    <p:sldId id="273" r:id="rId19"/>
    <p:sldId id="274" r:id="rId20"/>
    <p:sldId id="276" r:id="rId21"/>
    <p:sldId id="277" r:id="rId2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43"/>
    <p:restoredTop sz="86329"/>
  </p:normalViewPr>
  <p:slideViewPr>
    <p:cSldViewPr snapToGrid="0" snapToObjects="1">
      <p:cViewPr varScale="1">
        <p:scale>
          <a:sx n="94" d="100"/>
          <a:sy n="94" d="100"/>
        </p:scale>
        <p:origin x="1128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35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AB918-D18A-2141-B926-6BB5B6CDBEEB}" type="datetimeFigureOut">
              <a:rPr lang="es-ES" smtClean="0"/>
              <a:t>4/11/21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7A0314-3030-7A44-B6DA-63DAB1B47D5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7054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7A0314-3030-7A44-B6DA-63DAB1B47D5D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2414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B25693-A46F-8D4C-A0E6-81ADA32305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899635-918C-E04D-93EC-2D432E638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376DA6-4CBE-144D-9459-B5D63E988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EBF26-36F1-674B-8881-7786AFDEF265}" type="datetimeFigureOut">
              <a:rPr lang="es-ES" smtClean="0"/>
              <a:t>4/11/21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695C8E-41B3-FE42-8AF3-AEC6894BF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3A8AC8-8E31-E14D-A1A3-34AD7E1AB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E536-7FA2-E744-8034-D84055AC0A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0502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AA266-8746-CD48-B782-C5BA03EB4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DDAD72C-470B-D243-9AF8-717D3FBBB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80A55C-96EF-CB4A-90D1-7DD0C7F6B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EBF26-36F1-674B-8881-7786AFDEF265}" type="datetimeFigureOut">
              <a:rPr lang="es-ES" smtClean="0"/>
              <a:t>4/11/21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93F7FC-5DA0-6A40-AE6A-92CEA0EC6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5A6517-FB94-8549-8C34-B4585A0A4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E536-7FA2-E744-8034-D84055AC0A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8569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810EB18-786A-C347-89F0-366B9DB292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000C551-DDEE-6741-A887-12C81BFE8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BE1F4A-D62F-1742-BFA9-F06A272D3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EBF26-36F1-674B-8881-7786AFDEF265}" type="datetimeFigureOut">
              <a:rPr lang="es-ES" smtClean="0"/>
              <a:t>4/11/21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EF544A-B636-244C-AB26-543FA45B5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F01531-8F07-0D4E-8D37-D9146347E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E536-7FA2-E744-8034-D84055AC0A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5329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64289B-5EC7-554A-9530-2A577AF01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34629F-5BCF-EF4E-808B-789791FFB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396EEE-BA5C-3D4F-B761-040F1B5F9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EBF26-36F1-674B-8881-7786AFDEF265}" type="datetimeFigureOut">
              <a:rPr lang="es-ES" smtClean="0"/>
              <a:t>4/11/21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9A9D40-6EC0-3142-904B-9B373EC90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B539BE-8347-E943-A71E-FF488E12B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E536-7FA2-E744-8034-D84055AC0A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1397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011E4E-A7F4-4542-B86D-A60FAC402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0B22A6-CA45-9746-875D-0B7C38F45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DA5D9C-B05B-7246-8BBC-1DA5541B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EBF26-36F1-674B-8881-7786AFDEF265}" type="datetimeFigureOut">
              <a:rPr lang="es-ES" smtClean="0"/>
              <a:t>4/11/21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4BAE6F-0E66-814A-8F16-3E2500584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E8F87F-3A1D-E843-A67A-B4192D293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E536-7FA2-E744-8034-D84055AC0A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3457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4837DA-C492-604E-A840-17E4BB191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89B663-C0DE-3149-9581-95EAD8CE3A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0C3721D-0F38-354B-A791-E2034F75B8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7F819DD-645A-AC46-AAA1-A0FA1FD53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EBF26-36F1-674B-8881-7786AFDEF265}" type="datetimeFigureOut">
              <a:rPr lang="es-ES" smtClean="0"/>
              <a:t>4/11/21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A9E1462-FC64-4644-80B5-707F5DB53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D1A10F-2A77-554E-A6FA-BDEB2CA19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E536-7FA2-E744-8034-D84055AC0A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424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6F87CC-FBD4-3A48-9F1C-3D28B6BA5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BB6FB3A-3162-2E43-B71C-C4F7BA7A3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72559DC-6606-2045-92D6-34F236822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3512613-55A2-1146-B1B1-95EA120539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3499FCF-6B52-2944-BCA2-C234D6876C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8F31624-975F-B945-A41E-EB8714EB7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EBF26-36F1-674B-8881-7786AFDEF265}" type="datetimeFigureOut">
              <a:rPr lang="es-ES" smtClean="0"/>
              <a:t>4/11/21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955D35-5D83-6042-ADF3-9EE261CBF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EA44858-8AED-DC47-A562-F7A20221C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E536-7FA2-E744-8034-D84055AC0A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2543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15D7E5-5713-4548-B2DF-6BAB9EBEF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116D7E6-B0B8-D645-A06D-5AFA3580F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EBF26-36F1-674B-8881-7786AFDEF265}" type="datetimeFigureOut">
              <a:rPr lang="es-ES" smtClean="0"/>
              <a:t>4/11/21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4EE76B0-B88D-114C-852C-59471F436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233651D-9544-B545-A92E-90C2B1375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E536-7FA2-E744-8034-D84055AC0A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4820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BE395F8-3DD0-964C-AEBD-200326CA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EBF26-36F1-674B-8881-7786AFDEF265}" type="datetimeFigureOut">
              <a:rPr lang="es-ES" smtClean="0"/>
              <a:t>4/11/21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ED420C4-C558-394E-AD38-FF35614AD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06F193D-7704-414A-AB14-4A360713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E536-7FA2-E744-8034-D84055AC0A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1054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2896F9-C1FE-BE4E-8AB6-9C0ADF8F7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C45664-61E3-2441-AFD6-DA760991B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D1A0EBC-1CFB-4948-B621-23B91FA14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F7A4B1-BE85-1044-96D9-340A96361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EBF26-36F1-674B-8881-7786AFDEF265}" type="datetimeFigureOut">
              <a:rPr lang="es-ES" smtClean="0"/>
              <a:t>4/11/21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96990F1-FF70-C94A-B4CC-5EA65F50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01B18EF-958B-C64C-833B-4692D67EF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E536-7FA2-E744-8034-D84055AC0A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382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519C74-DA48-BA4D-ADB5-C3F6F8EB7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86C2689-BA1B-8246-A2FC-98C2F60D63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3A61DD6-9CD7-9245-9B71-D0D804890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4FAD6D-8744-254D-BA0E-FE3D550BD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EBF26-36F1-674B-8881-7786AFDEF265}" type="datetimeFigureOut">
              <a:rPr lang="es-ES" smtClean="0"/>
              <a:t>4/11/21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ED6631-933D-6643-BD94-E78334743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5C5417-F40D-9242-9CB7-83FE8C9E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DE536-7FA2-E744-8034-D84055AC0A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6220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87981A4-CB65-0545-A3BE-CD9344F22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F48E94-A107-0F49-AAB3-D526010CD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92CA60-1253-9644-95BA-1C64C6F84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EBF26-36F1-674B-8881-7786AFDEF265}" type="datetimeFigureOut">
              <a:rPr lang="es-ES" smtClean="0"/>
              <a:t>4/11/21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326304-F0F0-6C4B-9FAA-A5B529FE18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6DA5D7-020B-2841-ADAD-CF1BC54E6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DE536-7FA2-E744-8034-D84055AC0A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775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WADDhRSKDzg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hyperlink" Target="https://www.publico.es/internacional/austria-prepara-ciudadanos-corte-electrico-europa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lconfidencial.com/mercados/2021-10-23/vidrio-botellas-vino-falta-materias-primas_3311793/" TargetMode="External"/><Relationship Id="rId5" Type="http://schemas.openxmlformats.org/officeDocument/2006/relationships/image" Target="../media/image43.png"/><Relationship Id="rId4" Type="http://schemas.openxmlformats.org/officeDocument/2006/relationships/hyperlink" Target="https://www.lavanguardia.com/cultura/20211025/7815458/papel-ralentiza-libro.html" TargetMode="External"/><Relationship Id="rId9" Type="http://schemas.openxmlformats.org/officeDocument/2006/relationships/hyperlink" Target="https://www.eldiario.es/tecnologia/inquietud-falta-productos-electronicos-black-friday-navidad_1_8406652.html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story.php?story_fbid=3024303571157593&amp;id=1649624865292144&amp;scmts=scwspsdd" TargetMode="External"/><Relationship Id="rId3" Type="http://schemas.openxmlformats.org/officeDocument/2006/relationships/hyperlink" Target="https://ovacen.com/teoria-del-decrecimiento/" TargetMode="External"/><Relationship Id="rId7" Type="http://schemas.openxmlformats.org/officeDocument/2006/relationships/hyperlink" Target="https://www.facebook.com/story.php?story_fbid=3025774014343882&amp;id=1649624865292144&amp;scmts=scwspsdd" TargetMode="External"/><Relationship Id="rId2" Type="http://schemas.openxmlformats.org/officeDocument/2006/relationships/hyperlink" Target="https://www.youtube.com/watch?v=XQWG4GtpT_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story.php?story_fbid=3029035870684363&amp;id=1649624865292144&amp;scmts=scwspsdd" TargetMode="External"/><Relationship Id="rId5" Type="http://schemas.openxmlformats.org/officeDocument/2006/relationships/hyperlink" Target="https://youtu.be/RstFV_n6wRg" TargetMode="External"/><Relationship Id="rId10" Type="http://schemas.openxmlformats.org/officeDocument/2006/relationships/image" Target="../media/image47.png"/><Relationship Id="rId4" Type="http://schemas.openxmlformats.org/officeDocument/2006/relationships/hyperlink" Target="https://youtu.be/NZWTK-Uo-CI" TargetMode="External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correo.com/vivir/medio-ambiente/tecnologia-salvara-crisis-20211022143746-ntrc.html?ref=https%3A%2F%2Ft.co%2F&amp;s=08" TargetMode="External"/><Relationship Id="rId2" Type="http://schemas.openxmlformats.org/officeDocument/2006/relationships/hyperlink" Target="https://www.elcorreo.com/vivir/medio-ambiente/tecnologia-salvara-crisis-20211022143746-ntrc.html?ref=https%3A%2F%2Ft.co%2F&amp;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CF6A2C97-7106-274D-8CCC-07432A2E7D8D}"/>
              </a:ext>
            </a:extLst>
          </p:cNvPr>
          <p:cNvSpPr/>
          <p:nvPr/>
        </p:nvSpPr>
        <p:spPr>
          <a:xfrm>
            <a:off x="1272746" y="512972"/>
            <a:ext cx="8773297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CIENCIAS DE LA TIERRA Y </a:t>
            </a:r>
          </a:p>
          <a:p>
            <a:pPr algn="ctr"/>
            <a:r>
              <a:rPr lang="es-ES" sz="6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DEL MEDIO AMBIENTE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DBBE1B1-5F66-6845-B12A-E686A933CC61}"/>
              </a:ext>
            </a:extLst>
          </p:cNvPr>
          <p:cNvSpPr txBox="1"/>
          <p:nvPr/>
        </p:nvSpPr>
        <p:spPr>
          <a:xfrm>
            <a:off x="1989437" y="4572006"/>
            <a:ext cx="77229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EL SER HUMANO NECESITA AL PLANETA PERO </a:t>
            </a:r>
          </a:p>
          <a:p>
            <a:pPr algn="ctr"/>
            <a:r>
              <a:rPr lang="es-E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EL PLANETA NO NECESITA AL SER HUMANO</a:t>
            </a:r>
          </a:p>
        </p:txBody>
      </p:sp>
    </p:spTree>
    <p:extLst>
      <p:ext uri="{BB962C8B-B14F-4D97-AF65-F5344CB8AC3E}">
        <p14:creationId xmlns:p14="http://schemas.microsoft.com/office/powerpoint/2010/main" val="1434546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0890D3E-7714-4743-8808-4CF7D06FAA69}"/>
              </a:ext>
            </a:extLst>
          </p:cNvPr>
          <p:cNvSpPr txBox="1"/>
          <p:nvPr/>
        </p:nvSpPr>
        <p:spPr>
          <a:xfrm>
            <a:off x="556054" y="395416"/>
            <a:ext cx="79150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7030A0"/>
                </a:solidFill>
              </a:rPr>
              <a:t>4. SOBREEXPLOTACIÓN DE LOS RECURSOS Y PÉRDIDA DE BIODIVERSIDAD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CB4773-9B80-5D4F-BF42-5EF8ED631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07" y="3529338"/>
            <a:ext cx="6916781" cy="263668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FCC6D67-C421-BB45-9EAE-44DC6477B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54" y="975381"/>
            <a:ext cx="3149600" cy="2032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AD95FA3-FC41-7947-9DF8-5E5BE5A2C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098" y="988081"/>
            <a:ext cx="3073400" cy="20193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E4DEB44-E8FC-8049-B0B6-2476924EB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175" y="4007022"/>
            <a:ext cx="3771900" cy="2159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8E6355C-6375-7843-AD07-3DCD13F560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3236" y="1090145"/>
            <a:ext cx="37973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74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6B6FE82-F795-3546-820B-A4DEC87A17FB}"/>
              </a:ext>
            </a:extLst>
          </p:cNvPr>
          <p:cNvSpPr txBox="1"/>
          <p:nvPr/>
        </p:nvSpPr>
        <p:spPr>
          <a:xfrm>
            <a:off x="556054" y="395416"/>
            <a:ext cx="79150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7030A0"/>
                </a:solidFill>
              </a:rPr>
              <a:t>4. SOBREEXPLOTACIÓN DE LOS RECURSOS Y PÉRDIDA DE BIODIVERSIDAD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829E6F1-830C-CC47-B48F-508914742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54" y="1196265"/>
            <a:ext cx="10894513" cy="112385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CA78F00-753F-E248-963E-A3E955D90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54" y="2601126"/>
            <a:ext cx="10894513" cy="60272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5D43D53-063C-DC45-BBAD-057D84263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054" y="3620504"/>
            <a:ext cx="10894513" cy="199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53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D23C63E-06B4-AF4E-8F70-D0FCC7C04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22" y="2991702"/>
            <a:ext cx="4148351" cy="326987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A8DE22B-9F26-5647-A905-973F07DAF0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40" t="4814" r="3157"/>
          <a:stretch/>
        </p:blipFill>
        <p:spPr>
          <a:xfrm>
            <a:off x="5827593" y="2991702"/>
            <a:ext cx="4393326" cy="319944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96BA65A-51FE-7A4C-AE8C-0C8EBBD4718E}"/>
              </a:ext>
            </a:extLst>
          </p:cNvPr>
          <p:cNvSpPr txBox="1"/>
          <p:nvPr/>
        </p:nvSpPr>
        <p:spPr>
          <a:xfrm>
            <a:off x="559558" y="382137"/>
            <a:ext cx="278480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/>
              <a:t>RECURSOS MARINOS</a:t>
            </a:r>
          </a:p>
          <a:p>
            <a:pPr marL="285750" indent="-285750">
              <a:buFontTx/>
              <a:buChar char="-"/>
            </a:pPr>
            <a:r>
              <a:rPr lang="es-ES" dirty="0"/>
              <a:t>RECURSOS FORESTALES</a:t>
            </a:r>
          </a:p>
          <a:p>
            <a:pPr marL="285750" indent="-285750">
              <a:buFontTx/>
              <a:buChar char="-"/>
            </a:pPr>
            <a:r>
              <a:rPr lang="es-ES" dirty="0"/>
              <a:t>RECURSOS AGRÍCOLAS</a:t>
            </a:r>
          </a:p>
          <a:p>
            <a:pPr marL="285750" indent="-285750">
              <a:buFontTx/>
              <a:buChar char="-"/>
            </a:pPr>
            <a:r>
              <a:rPr lang="es-ES" dirty="0"/>
              <a:t>-RECURSOS GANADEROS</a:t>
            </a:r>
          </a:p>
          <a:p>
            <a:pPr marL="285750" indent="-285750">
              <a:buFontTx/>
              <a:buChar char="-"/>
            </a:pPr>
            <a:r>
              <a:rPr lang="es-ES" dirty="0"/>
              <a:t>RECURSOS HÍDRICOS</a:t>
            </a:r>
          </a:p>
          <a:p>
            <a:pPr marL="285750" indent="-285750">
              <a:buFontTx/>
              <a:buChar char="-"/>
            </a:pPr>
            <a:r>
              <a:rPr lang="es-ES" dirty="0"/>
              <a:t>RECURSOS MINEROS</a:t>
            </a:r>
          </a:p>
          <a:p>
            <a:pPr marL="285750" indent="-285750">
              <a:buFontTx/>
              <a:buChar char="-"/>
            </a:pPr>
            <a:r>
              <a:rPr lang="es-ES" dirty="0"/>
              <a:t>GAS</a:t>
            </a:r>
          </a:p>
        </p:txBody>
      </p:sp>
    </p:spTree>
    <p:extLst>
      <p:ext uri="{BB962C8B-B14F-4D97-AF65-F5344CB8AC3E}">
        <p14:creationId xmlns:p14="http://schemas.microsoft.com/office/powerpoint/2010/main" val="1969076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B3F4B33-75A8-5A40-9818-9B9F752A0034}"/>
              </a:ext>
            </a:extLst>
          </p:cNvPr>
          <p:cNvSpPr txBox="1"/>
          <p:nvPr/>
        </p:nvSpPr>
        <p:spPr>
          <a:xfrm>
            <a:off x="556054" y="395416"/>
            <a:ext cx="6195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7030A0"/>
                </a:solidFill>
              </a:rPr>
              <a:t>5. ESPECIES INVASORAS Y ENFERMEDADES EMERGENTES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0D9C795-F9E3-6741-A352-1E1FB567A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721" y="4310265"/>
            <a:ext cx="7035800" cy="23622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F9B5DDA-1C57-784D-8FFF-348006A47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784" y="1024693"/>
            <a:ext cx="3435177" cy="278001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ABC2EC2-D1CF-C84F-ADE3-CE35AF246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621" y="795526"/>
            <a:ext cx="3476812" cy="338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367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C435F1F-8651-E14C-8EFB-1DFC8EEA3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77903" y="1816443"/>
            <a:ext cx="3961559" cy="54864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7DD94A9-2925-3249-A477-6DEB6A75A81F}"/>
              </a:ext>
            </a:extLst>
          </p:cNvPr>
          <p:cNvSpPr txBox="1"/>
          <p:nvPr/>
        </p:nvSpPr>
        <p:spPr>
          <a:xfrm>
            <a:off x="0" y="1390025"/>
            <a:ext cx="4429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CRECIMIENTO DE LA POBLACIÓN HUMANA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FE9F8A4-E081-0F4C-9269-F3ADD555C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087" y="665836"/>
            <a:ext cx="4972051" cy="605006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72C3D98-6F25-9847-8A8F-93BC58ADD488}"/>
              </a:ext>
            </a:extLst>
          </p:cNvPr>
          <p:cNvSpPr txBox="1"/>
          <p:nvPr/>
        </p:nvSpPr>
        <p:spPr>
          <a:xfrm>
            <a:off x="3689137" y="127045"/>
            <a:ext cx="4429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CONSUMO DE RECURSOS PER CAPITA</a:t>
            </a:r>
          </a:p>
        </p:txBody>
      </p:sp>
    </p:spTree>
    <p:extLst>
      <p:ext uri="{BB962C8B-B14F-4D97-AF65-F5344CB8AC3E}">
        <p14:creationId xmlns:p14="http://schemas.microsoft.com/office/powerpoint/2010/main" val="1485727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7025F8C-4030-414B-9B9D-49522B34B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77" y="3656016"/>
            <a:ext cx="2806427" cy="215793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EC9FC23-B9F1-804C-AC47-52BD0D4CC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24" y="1378424"/>
            <a:ext cx="2817448" cy="186851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1F7F133-686B-354E-9427-15DC73DC6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8554" y="3034890"/>
            <a:ext cx="3898636" cy="340018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560A9CA-A43B-EC48-9F8A-3F21649EF93D}"/>
              </a:ext>
            </a:extLst>
          </p:cNvPr>
          <p:cNvSpPr txBox="1"/>
          <p:nvPr/>
        </p:nvSpPr>
        <p:spPr>
          <a:xfrm>
            <a:off x="206477" y="446128"/>
            <a:ext cx="5784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CAPACIDAD DE CARGA PLANETARIA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56E30BB-BB2B-2B4C-B14E-9ECD3C118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3886" y="559274"/>
            <a:ext cx="4216400" cy="16383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50E68C9-E184-ED41-BE5D-008D8255C3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3529" y="1787271"/>
            <a:ext cx="44450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62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FB7FECF-E37B-A245-87B4-29717DCDC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09" y="2072336"/>
            <a:ext cx="6431937" cy="307286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D7D19E5-5372-EB48-B6A1-B24AADB1ABD1}"/>
              </a:ext>
            </a:extLst>
          </p:cNvPr>
          <p:cNvSpPr txBox="1"/>
          <p:nvPr/>
        </p:nvSpPr>
        <p:spPr>
          <a:xfrm>
            <a:off x="532261" y="491319"/>
            <a:ext cx="3398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</a:rPr>
              <a:t>THOMAS MALTHUS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D43CB58-33A5-2B4F-BDD7-894CE948C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373" y="2072337"/>
            <a:ext cx="4537501" cy="399915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71A83A8-F027-8E41-BBC4-E053B183E3E1}"/>
              </a:ext>
            </a:extLst>
          </p:cNvPr>
          <p:cNvSpPr txBox="1"/>
          <p:nvPr/>
        </p:nvSpPr>
        <p:spPr>
          <a:xfrm>
            <a:off x="957413" y="5147956"/>
            <a:ext cx="52304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1766-1834.     ÉPOCA PREINDUSTRIAL</a:t>
            </a:r>
          </a:p>
          <a:p>
            <a:endParaRPr lang="es-ES" b="1" dirty="0"/>
          </a:p>
          <a:p>
            <a:endParaRPr lang="es-ES" b="1" dirty="0"/>
          </a:p>
          <a:p>
            <a:r>
              <a:rPr lang="es-ES" b="1" dirty="0">
                <a:hlinkClick r:id="rId4"/>
              </a:rPr>
              <a:t>https://</a:t>
            </a:r>
            <a:r>
              <a:rPr lang="es-ES" b="1" dirty="0" err="1">
                <a:hlinkClick r:id="rId4"/>
              </a:rPr>
              <a:t>www.youtube.com</a:t>
            </a:r>
            <a:r>
              <a:rPr lang="es-ES" b="1" dirty="0">
                <a:hlinkClick r:id="rId4"/>
              </a:rPr>
              <a:t>/</a:t>
            </a:r>
            <a:r>
              <a:rPr lang="es-ES" b="1" dirty="0" err="1">
                <a:hlinkClick r:id="rId4"/>
              </a:rPr>
              <a:t>watch?v</a:t>
            </a:r>
            <a:r>
              <a:rPr lang="es-ES" b="1" dirty="0">
                <a:hlinkClick r:id="rId4"/>
              </a:rPr>
              <a:t>=</a:t>
            </a:r>
            <a:r>
              <a:rPr lang="es-ES" b="1" dirty="0" err="1">
                <a:hlinkClick r:id="rId4"/>
              </a:rPr>
              <a:t>WADDhRSKDzg</a:t>
            </a:r>
            <a:endParaRPr lang="es-ES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848BDCC-86CD-C242-8660-2465365D8FB8}"/>
              </a:ext>
            </a:extLst>
          </p:cNvPr>
          <p:cNvSpPr txBox="1"/>
          <p:nvPr/>
        </p:nvSpPr>
        <p:spPr>
          <a:xfrm>
            <a:off x="2821453" y="1310871"/>
            <a:ext cx="7810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“</a:t>
            </a:r>
            <a:r>
              <a:rPr lang="es-ES" b="1" i="1" dirty="0"/>
              <a:t>ENSAYO SOBRE EL PRINCIPIO DE LA POBLACIÓN”</a:t>
            </a:r>
          </a:p>
          <a:p>
            <a:r>
              <a:rPr lang="es-ES" b="1" dirty="0"/>
              <a:t>CRECIMIENTO GEOMÉTRICO (POBLACIÓN) VS CRECIMIENTO LINEAL (RECURSOS)</a:t>
            </a:r>
          </a:p>
        </p:txBody>
      </p:sp>
    </p:spTree>
    <p:extLst>
      <p:ext uri="{BB962C8B-B14F-4D97-AF65-F5344CB8AC3E}">
        <p14:creationId xmlns:p14="http://schemas.microsoft.com/office/powerpoint/2010/main" val="1681633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183F080-2825-2444-842F-28B5F22B4499}"/>
              </a:ext>
            </a:extLst>
          </p:cNvPr>
          <p:cNvSpPr txBox="1"/>
          <p:nvPr/>
        </p:nvSpPr>
        <p:spPr>
          <a:xfrm>
            <a:off x="0" y="1314790"/>
            <a:ext cx="4653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hlinkClick r:id="rId2"/>
              </a:rPr>
              <a:t>https://</a:t>
            </a:r>
            <a:r>
              <a:rPr lang="es-ES" dirty="0" err="1">
                <a:hlinkClick r:id="rId2"/>
              </a:rPr>
              <a:t>www.publico.es</a:t>
            </a:r>
            <a:r>
              <a:rPr lang="es-ES" dirty="0">
                <a:hlinkClick r:id="rId2"/>
              </a:rPr>
              <a:t>/internacional/</a:t>
            </a:r>
            <a:r>
              <a:rPr lang="es-ES" dirty="0" err="1">
                <a:hlinkClick r:id="rId2"/>
              </a:rPr>
              <a:t>austria</a:t>
            </a:r>
            <a:r>
              <a:rPr lang="es-ES" dirty="0">
                <a:hlinkClick r:id="rId2"/>
              </a:rPr>
              <a:t>-prepara-ciudadanos-corte-</a:t>
            </a:r>
            <a:r>
              <a:rPr lang="es-ES" dirty="0" err="1">
                <a:hlinkClick r:id="rId2"/>
              </a:rPr>
              <a:t>electrico</a:t>
            </a:r>
            <a:r>
              <a:rPr lang="es-ES" dirty="0">
                <a:hlinkClick r:id="rId2"/>
              </a:rPr>
              <a:t>-</a:t>
            </a:r>
            <a:r>
              <a:rPr lang="es-ES" dirty="0" err="1">
                <a:hlinkClick r:id="rId2"/>
              </a:rPr>
              <a:t>europa.html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262E26B-C9F1-8D4E-B396-9984E9E4F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73" y="252810"/>
            <a:ext cx="5894835" cy="97161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668E8E9-50EE-124D-9472-3420ABC20EA0}"/>
              </a:ext>
            </a:extLst>
          </p:cNvPr>
          <p:cNvSpPr txBox="1"/>
          <p:nvPr/>
        </p:nvSpPr>
        <p:spPr>
          <a:xfrm>
            <a:off x="6250675" y="1591789"/>
            <a:ext cx="5729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hlinkClick r:id="rId4"/>
              </a:rPr>
              <a:t>https://</a:t>
            </a:r>
            <a:r>
              <a:rPr lang="es-ES" dirty="0" err="1">
                <a:hlinkClick r:id="rId4"/>
              </a:rPr>
              <a:t>www.lavanguardia.com</a:t>
            </a:r>
            <a:r>
              <a:rPr lang="es-ES" dirty="0">
                <a:hlinkClick r:id="rId4"/>
              </a:rPr>
              <a:t>/cultura/20211025/7815458/papel-ralentiza-</a:t>
            </a:r>
            <a:r>
              <a:rPr lang="es-ES" dirty="0" err="1">
                <a:hlinkClick r:id="rId4"/>
              </a:rPr>
              <a:t>libro.html</a:t>
            </a:r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F31C6B1-798B-EB48-82CD-1F0D8F7D10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8787" y="252810"/>
            <a:ext cx="5883704" cy="133897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E723BD7-C13A-1947-BDFA-E6F262E5EB92}"/>
              </a:ext>
            </a:extLst>
          </p:cNvPr>
          <p:cNvSpPr txBox="1"/>
          <p:nvPr/>
        </p:nvSpPr>
        <p:spPr>
          <a:xfrm>
            <a:off x="282552" y="5644581"/>
            <a:ext cx="5641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hlinkClick r:id="rId6"/>
              </a:rPr>
              <a:t>https://</a:t>
            </a:r>
            <a:r>
              <a:rPr lang="es-ES" dirty="0" err="1">
                <a:hlinkClick r:id="rId6"/>
              </a:rPr>
              <a:t>www.elconfidencial.com</a:t>
            </a:r>
            <a:r>
              <a:rPr lang="es-ES" dirty="0">
                <a:hlinkClick r:id="rId6"/>
              </a:rPr>
              <a:t>/mercados/2021-10-23/vidrio-botellas-vino-falta-materias-primas_3311793/</a:t>
            </a: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C7CFA97-1F1A-D34D-895A-FC0E6CE868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555" y="2611559"/>
            <a:ext cx="5753953" cy="285065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F54140-8480-6641-A43A-46358D10AA2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1236"/>
          <a:stretch/>
        </p:blipFill>
        <p:spPr>
          <a:xfrm>
            <a:off x="6184978" y="2611559"/>
            <a:ext cx="5929963" cy="233696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1780D88-A052-C64C-A2D8-8B23248E2B4E}"/>
              </a:ext>
            </a:extLst>
          </p:cNvPr>
          <p:cNvSpPr txBox="1"/>
          <p:nvPr/>
        </p:nvSpPr>
        <p:spPr>
          <a:xfrm>
            <a:off x="6250675" y="5061169"/>
            <a:ext cx="5864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hlinkClick r:id="rId9"/>
              </a:rPr>
              <a:t>https://</a:t>
            </a:r>
            <a:r>
              <a:rPr lang="es-ES" dirty="0" err="1">
                <a:hlinkClick r:id="rId9"/>
              </a:rPr>
              <a:t>www.eldiario.es</a:t>
            </a:r>
            <a:r>
              <a:rPr lang="es-ES" dirty="0">
                <a:hlinkClick r:id="rId9"/>
              </a:rPr>
              <a:t>/</a:t>
            </a:r>
            <a:r>
              <a:rPr lang="es-ES" dirty="0" err="1">
                <a:hlinkClick r:id="rId9"/>
              </a:rPr>
              <a:t>tecnologia</a:t>
            </a:r>
            <a:r>
              <a:rPr lang="es-ES" dirty="0">
                <a:hlinkClick r:id="rId9"/>
              </a:rPr>
              <a:t>/inquietud-falta-productos-electronicos-black-friday-navidad_1_8406652.html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75690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F9EB60F-92D0-AD49-975B-4010EF2C281D}"/>
              </a:ext>
            </a:extLst>
          </p:cNvPr>
          <p:cNvSpPr txBox="1"/>
          <p:nvPr/>
        </p:nvSpPr>
        <p:spPr>
          <a:xfrm>
            <a:off x="535893" y="372704"/>
            <a:ext cx="8188657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DECRECIMIENTO ECONÓMICO</a:t>
            </a:r>
          </a:p>
          <a:p>
            <a:r>
              <a:rPr lang="es-ES" dirty="0">
                <a:hlinkClick r:id="rId2"/>
              </a:rPr>
              <a:t>https://www.youtube.com/watch?v=XQWG4GtpT_4</a:t>
            </a:r>
            <a:endParaRPr lang="es-ES" dirty="0"/>
          </a:p>
          <a:p>
            <a:endParaRPr lang="es-ES" dirty="0"/>
          </a:p>
          <a:p>
            <a:r>
              <a:rPr lang="es-ES" dirty="0">
                <a:hlinkClick r:id="rId3"/>
              </a:rPr>
              <a:t>https://ovacen.com/teoria-del-decrecimiento/</a:t>
            </a:r>
            <a:endParaRPr lang="es-ES" dirty="0"/>
          </a:p>
          <a:p>
            <a:endParaRPr lang="es-ES" dirty="0"/>
          </a:p>
          <a:p>
            <a:r>
              <a:rPr lang="es-ES" dirty="0">
                <a:hlinkClick r:id="rId4"/>
              </a:rPr>
              <a:t>https://youtu.be/NZWTK-Uo-CI</a:t>
            </a:r>
            <a:endParaRPr lang="es-ES" dirty="0"/>
          </a:p>
          <a:p>
            <a:endParaRPr lang="es-ES" dirty="0"/>
          </a:p>
          <a:p>
            <a:r>
              <a:rPr lang="es-ES" b="1" dirty="0"/>
              <a:t>ECONOMÍA CIRCULAR</a:t>
            </a:r>
          </a:p>
          <a:p>
            <a:r>
              <a:rPr lang="es-ES" dirty="0">
                <a:hlinkClick r:id="rId5"/>
              </a:rPr>
              <a:t>https://youtu.be/RstFV_n6wRg</a:t>
            </a:r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>
              <a:hlinkClick r:id="rId6"/>
            </a:endParaRPr>
          </a:p>
          <a:p>
            <a:endParaRPr lang="es-ES" dirty="0">
              <a:hlinkClick r:id="rId6"/>
            </a:endParaRPr>
          </a:p>
          <a:p>
            <a:r>
              <a:rPr lang="es-ES" b="1" u="sng" dirty="0">
                <a:solidFill>
                  <a:srgbClr val="FF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Consumo de carne</a:t>
            </a:r>
          </a:p>
          <a:p>
            <a:r>
              <a:rPr lang="es-ES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https://www.facebook.com/story.php?story_fbid=3025774014343882&amp;id=1649624865292144&amp;scmts=scwspsdd</a:t>
            </a:r>
            <a:endParaRPr lang="es-ES" dirty="0"/>
          </a:p>
          <a:p>
            <a:endParaRPr lang="es-ES" dirty="0"/>
          </a:p>
          <a:p>
            <a:r>
              <a:rPr lang="es-ES" b="1" u="sng" dirty="0">
                <a:solidFill>
                  <a:srgbClr val="FF0000"/>
                </a:solidFill>
              </a:rPr>
              <a:t>Evolución Tierra 40 años</a:t>
            </a:r>
          </a:p>
          <a:p>
            <a:r>
              <a:rPr lang="es-ES" dirty="0">
                <a:hlinkClick r:id="rId8"/>
              </a:rPr>
              <a:t>https://www.facebook.com/story.php?story_fbid=3024303571157593&amp;id=1649624865292144&amp;scmts=scwspsdd</a:t>
            </a:r>
            <a:endParaRPr lang="es-ES" dirty="0"/>
          </a:p>
          <a:p>
            <a:br>
              <a:rPr lang="es-ES" dirty="0"/>
            </a:b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2C80182-8B9F-B048-8A10-C8C1E584BC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5762" y="163773"/>
            <a:ext cx="2758098" cy="440920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6E11D59-9A55-6147-819B-A8AA286467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9297" y="1748262"/>
            <a:ext cx="2197155" cy="264766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22A3DD1-7370-F44B-80F8-5C9C2258129D}"/>
              </a:ext>
            </a:extLst>
          </p:cNvPr>
          <p:cNvSpPr txBox="1"/>
          <p:nvPr/>
        </p:nvSpPr>
        <p:spPr>
          <a:xfrm>
            <a:off x="10918209" y="51042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39817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1B19DA1-0BF8-D849-9038-403DF2E1A631}"/>
              </a:ext>
            </a:extLst>
          </p:cNvPr>
          <p:cNvSpPr/>
          <p:nvPr/>
        </p:nvSpPr>
        <p:spPr>
          <a:xfrm>
            <a:off x="564108" y="38993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/>
              <a:t>DESARROLLO SOSTENIBLE</a:t>
            </a:r>
          </a:p>
          <a:p>
            <a:br>
              <a:rPr lang="es-ES" dirty="0"/>
            </a:br>
            <a:endParaRPr lang="es-ES" dirty="0"/>
          </a:p>
          <a:p>
            <a:r>
              <a:rPr lang="es-ES" b="1" dirty="0"/>
              <a:t>TECNO-OPTIMISMPO</a:t>
            </a:r>
          </a:p>
          <a:p>
            <a:r>
              <a:rPr lang="es-ES" dirty="0">
                <a:hlinkClick r:id="rId2"/>
              </a:rPr>
              <a:t>https://www.elcorreo.com/vivir/medio-ambiente/tecnologia-salvara-crisis-20211022143746-ntrc.html?ref=https%3A%2F%2Ft.co%2F&amp;s</a:t>
            </a:r>
            <a:r>
              <a:rPr lang="es-ES" dirty="0">
                <a:hlinkClick r:id="rId3"/>
              </a:rPr>
              <a:t>=08</a:t>
            </a:r>
            <a:endParaRPr lang="es-ES" dirty="0"/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A717032-CA5C-964E-8266-27AE1B9AB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805" y="748425"/>
            <a:ext cx="5099918" cy="503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81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CC3B7EE-8194-B240-B830-81EB180EB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11" y="2931640"/>
            <a:ext cx="9021171" cy="3302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0D240A8-7719-4248-838D-136231A35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11" y="287810"/>
            <a:ext cx="11327643" cy="231569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7B6D485-0058-0A4F-8D73-7647A31B0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1418" y="3411940"/>
            <a:ext cx="2788693" cy="259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99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7382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427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7CCB3DB-378A-FA42-9A0D-6C4506EA1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61" y="2247806"/>
            <a:ext cx="8026400" cy="15748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1E3DCB7-0A2A-2A42-BD9D-8D60BE4FBE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373"/>
          <a:stretch/>
        </p:blipFill>
        <p:spPr>
          <a:xfrm>
            <a:off x="591961" y="4395716"/>
            <a:ext cx="7569200" cy="80900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7F2477C-50B6-1D4A-B9DC-0B49FD6171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63"/>
          <a:stretch/>
        </p:blipFill>
        <p:spPr>
          <a:xfrm>
            <a:off x="591961" y="424220"/>
            <a:ext cx="8026400" cy="12827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C3D30F8-326D-6A46-947B-C92B6BD75B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738"/>
          <a:stretch/>
        </p:blipFill>
        <p:spPr>
          <a:xfrm>
            <a:off x="8804701" y="574913"/>
            <a:ext cx="2427406" cy="1651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115ADEB-AEFF-8646-97A1-7DAE7B64E6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7644" y="4049024"/>
            <a:ext cx="35052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40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7BC827D-810B-0A4F-872E-43123B3BF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148414" y="385767"/>
            <a:ext cx="5895171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7103956-475B-B140-B984-83335D30780D}"/>
              </a:ext>
            </a:extLst>
          </p:cNvPr>
          <p:cNvSpPr txBox="1"/>
          <p:nvPr/>
        </p:nvSpPr>
        <p:spPr>
          <a:xfrm>
            <a:off x="3629026" y="185738"/>
            <a:ext cx="52635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b="1" dirty="0"/>
              <a:t>MOTORES DEL CAMBIO GLOBAL</a:t>
            </a:r>
          </a:p>
        </p:txBody>
      </p:sp>
    </p:spTree>
    <p:extLst>
      <p:ext uri="{BB962C8B-B14F-4D97-AF65-F5344CB8AC3E}">
        <p14:creationId xmlns:p14="http://schemas.microsoft.com/office/powerpoint/2010/main" val="525254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D45B1F6-416B-8748-9103-EBD7E0EB7F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91" t="28289" r="4204"/>
          <a:stretch/>
        </p:blipFill>
        <p:spPr>
          <a:xfrm>
            <a:off x="1791725" y="920483"/>
            <a:ext cx="8167821" cy="539103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FE7BFBC-4B7C-C14B-83A0-3A879BC1370D}"/>
              </a:ext>
            </a:extLst>
          </p:cNvPr>
          <p:cNvSpPr txBox="1"/>
          <p:nvPr/>
        </p:nvSpPr>
        <p:spPr>
          <a:xfrm>
            <a:off x="556054" y="395416"/>
            <a:ext cx="2578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7030A0"/>
                </a:solidFill>
              </a:rPr>
              <a:t>1. CAMBIO CLIMÁTICO</a:t>
            </a:r>
          </a:p>
        </p:txBody>
      </p:sp>
    </p:spTree>
    <p:extLst>
      <p:ext uri="{BB962C8B-B14F-4D97-AF65-F5344CB8AC3E}">
        <p14:creationId xmlns:p14="http://schemas.microsoft.com/office/powerpoint/2010/main" val="1828629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sel 7">
            <a:extLst>
              <a:ext uri="{FF2B5EF4-FFF2-40B4-BE49-F238E27FC236}">
                <a16:creationId xmlns:a16="http://schemas.microsoft.com/office/drawing/2014/main" id="{2A3F7468-F868-AD48-BBA4-FD3CA833BC50}"/>
              </a:ext>
            </a:extLst>
          </p:cNvPr>
          <p:cNvSpPr/>
          <p:nvPr/>
        </p:nvSpPr>
        <p:spPr>
          <a:xfrm>
            <a:off x="818867" y="4602741"/>
            <a:ext cx="11041038" cy="2139254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A4835BA-B165-4F4C-A6A6-9A4A1A9EAA4D}"/>
              </a:ext>
            </a:extLst>
          </p:cNvPr>
          <p:cNvSpPr txBox="1"/>
          <p:nvPr/>
        </p:nvSpPr>
        <p:spPr>
          <a:xfrm>
            <a:off x="556054" y="395416"/>
            <a:ext cx="5392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7030A0"/>
                </a:solidFill>
              </a:rPr>
              <a:t>2. DEGRADACIÓN Y CONTAMINACIÓN DEL SUELO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7AB450D-E0CB-F243-B71C-4E9630563256}"/>
              </a:ext>
            </a:extLst>
          </p:cNvPr>
          <p:cNvSpPr txBox="1"/>
          <p:nvPr/>
        </p:nvSpPr>
        <p:spPr>
          <a:xfrm>
            <a:off x="1820924" y="2599935"/>
            <a:ext cx="105075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/>
              <a:t>ALTERACIÓN DE LA BIODIVERSIDAD</a:t>
            </a:r>
          </a:p>
          <a:p>
            <a:pPr marL="285750" indent="-285750">
              <a:buFontTx/>
              <a:buChar char="-"/>
            </a:pPr>
            <a:r>
              <a:rPr lang="es-ES" dirty="0"/>
              <a:t>PÉRDIDA DE MATERIA ORGÁNICA DEL SUELO</a:t>
            </a:r>
          </a:p>
          <a:p>
            <a:pPr marL="285750" indent="-285750">
              <a:buFontTx/>
              <a:buChar char="-"/>
            </a:pPr>
            <a:r>
              <a:rPr lang="es-ES" dirty="0"/>
              <a:t>CONTAMINACIÓN DE LAS AGUAS SUBTERRÁNEAS </a:t>
            </a:r>
            <a:r>
              <a:rPr lang="es-ES" dirty="0">
                <a:sym typeface="Wingdings" pitchFamily="2" charset="2"/>
              </a:rPr>
              <a:t> METALES PESADOS, RESTOS DE MATERIA ORGÁNICA </a:t>
            </a:r>
          </a:p>
          <a:p>
            <a:r>
              <a:rPr lang="es-ES" dirty="0">
                <a:sym typeface="Wingdings" pitchFamily="2" charset="2"/>
              </a:rPr>
              <a:t>					            Y PRODUCTOS FARMACEÚTICOS Y DE ASEO PERSONAL</a:t>
            </a:r>
          </a:p>
          <a:p>
            <a:r>
              <a:rPr lang="es-ES" dirty="0">
                <a:sym typeface="Wingdings" pitchFamily="2" charset="2"/>
              </a:rPr>
              <a:t>-  REDUCE LA RESILENCIA FRENTE A INUNDACIONES Y SEQUÍAS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8F83753-FF0B-FE4C-8C82-7938AB1B93CD}"/>
              </a:ext>
            </a:extLst>
          </p:cNvPr>
          <p:cNvSpPr txBox="1"/>
          <p:nvPr/>
        </p:nvSpPr>
        <p:spPr>
          <a:xfrm>
            <a:off x="1897038" y="1052918"/>
            <a:ext cx="65607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-PRÁCTICAS AGRÍCOLAS INSOSTENIBLES</a:t>
            </a:r>
            <a:r>
              <a:rPr lang="es-ES" dirty="0">
                <a:sym typeface="Wingdings" pitchFamily="2" charset="2"/>
              </a:rPr>
              <a:t> AGRICULTURA INTENSIVA</a:t>
            </a:r>
          </a:p>
          <a:p>
            <a:r>
              <a:rPr lang="es-ES" dirty="0">
                <a:sym typeface="Wingdings" pitchFamily="2" charset="2"/>
              </a:rPr>
              <a:t>-DEFORESTACIÓN</a:t>
            </a:r>
          </a:p>
          <a:p>
            <a:r>
              <a:rPr lang="es-ES" dirty="0">
                <a:sym typeface="Wingdings" pitchFamily="2" charset="2"/>
              </a:rPr>
              <a:t>- SOBREPASTOREO</a:t>
            </a:r>
          </a:p>
          <a:p>
            <a:r>
              <a:rPr lang="es-ES" dirty="0">
                <a:sym typeface="Wingdings" pitchFamily="2" charset="2"/>
              </a:rPr>
              <a:t>- VERTIDO DE PRODUCTOS TÓXICOS INDUSTRIALES</a:t>
            </a:r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2E89DB7-D5B0-DE48-8357-759F9E8E1293}"/>
              </a:ext>
            </a:extLst>
          </p:cNvPr>
          <p:cNvSpPr txBox="1"/>
          <p:nvPr/>
        </p:nvSpPr>
        <p:spPr>
          <a:xfrm>
            <a:off x="1220036" y="4980550"/>
            <a:ext cx="10238700" cy="147732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s-ES" dirty="0"/>
              <a:t>SEGURIDAD ALIMENTARIA </a:t>
            </a:r>
            <a:r>
              <a:rPr lang="es-ES" dirty="0">
                <a:sym typeface="Wingdings" pitchFamily="2" charset="2"/>
              </a:rPr>
              <a:t> 95% DE LOS ALIMENTOS PROVIENEN DIRECTA O INDIRECTAMENTE DEL SUELO</a:t>
            </a:r>
          </a:p>
          <a:p>
            <a:endParaRPr lang="es-ES" dirty="0">
              <a:sym typeface="Wingdings" pitchFamily="2" charset="2"/>
            </a:endParaRPr>
          </a:p>
          <a:p>
            <a:r>
              <a:rPr lang="es-ES" dirty="0">
                <a:sym typeface="Wingdings" pitchFamily="2" charset="2"/>
              </a:rPr>
              <a:t>CONTAMINACIÓN DEL SUELO ES INVISIBLE (EROSIÓN, ACIDIFICACIÓN, SALINIZACIÓN, CONMPACTACIÓN….</a:t>
            </a:r>
          </a:p>
          <a:p>
            <a:endParaRPr lang="es-ES" dirty="0">
              <a:sym typeface="Wingdings" pitchFamily="2" charset="2"/>
            </a:endParaRPr>
          </a:p>
          <a:p>
            <a:r>
              <a:rPr lang="es-ES" dirty="0">
                <a:sym typeface="Wingdings" pitchFamily="2" charset="2"/>
              </a:rPr>
              <a:t>RIESGOS PARA LA SALUD  RESISTENCIA A ANTIBIÓTICOS</a:t>
            </a:r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9092C47-34DA-5E4A-908E-49F2BF737612}"/>
              </a:ext>
            </a:extLst>
          </p:cNvPr>
          <p:cNvSpPr txBox="1"/>
          <p:nvPr/>
        </p:nvSpPr>
        <p:spPr>
          <a:xfrm>
            <a:off x="487815" y="1386634"/>
            <a:ext cx="947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CAUSAS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343B0BF-535D-314F-9529-699D1199B1C6}"/>
              </a:ext>
            </a:extLst>
          </p:cNvPr>
          <p:cNvSpPr txBox="1"/>
          <p:nvPr/>
        </p:nvSpPr>
        <p:spPr>
          <a:xfrm>
            <a:off x="-9722" y="3115566"/>
            <a:ext cx="1798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CONSECUENCIAS</a:t>
            </a:r>
          </a:p>
        </p:txBody>
      </p:sp>
      <p:sp>
        <p:nvSpPr>
          <p:cNvPr id="10" name="Abrir llave 9">
            <a:extLst>
              <a:ext uri="{FF2B5EF4-FFF2-40B4-BE49-F238E27FC236}">
                <a16:creationId xmlns:a16="http://schemas.microsoft.com/office/drawing/2014/main" id="{8EEBDF26-F7BE-2340-9925-D429CF32589F}"/>
              </a:ext>
            </a:extLst>
          </p:cNvPr>
          <p:cNvSpPr/>
          <p:nvPr/>
        </p:nvSpPr>
        <p:spPr>
          <a:xfrm>
            <a:off x="1543252" y="950314"/>
            <a:ext cx="245660" cy="129586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Abrir llave 10">
            <a:extLst>
              <a:ext uri="{FF2B5EF4-FFF2-40B4-BE49-F238E27FC236}">
                <a16:creationId xmlns:a16="http://schemas.microsoft.com/office/drawing/2014/main" id="{8B101FB6-EAF0-C84C-BFB5-3C329815245E}"/>
              </a:ext>
            </a:extLst>
          </p:cNvPr>
          <p:cNvSpPr/>
          <p:nvPr/>
        </p:nvSpPr>
        <p:spPr>
          <a:xfrm>
            <a:off x="1698094" y="2649724"/>
            <a:ext cx="245660" cy="129586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Sol 12">
            <a:extLst>
              <a:ext uri="{FF2B5EF4-FFF2-40B4-BE49-F238E27FC236}">
                <a16:creationId xmlns:a16="http://schemas.microsoft.com/office/drawing/2014/main" id="{E1A962FC-25BE-794B-AACA-C584785BC187}"/>
              </a:ext>
            </a:extLst>
          </p:cNvPr>
          <p:cNvSpPr/>
          <p:nvPr/>
        </p:nvSpPr>
        <p:spPr>
          <a:xfrm>
            <a:off x="8259580" y="149902"/>
            <a:ext cx="3600325" cy="2965664"/>
          </a:xfrm>
          <a:prstGeom prst="sun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128C0C3-CCCE-3C4C-8D3E-079E7D6310FA}"/>
              </a:ext>
            </a:extLst>
          </p:cNvPr>
          <p:cNvSpPr txBox="1"/>
          <p:nvPr/>
        </p:nvSpPr>
        <p:spPr>
          <a:xfrm>
            <a:off x="8949129" y="1349038"/>
            <a:ext cx="2548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</a:rPr>
              <a:t>DESERTIZACIÓN</a:t>
            </a:r>
          </a:p>
        </p:txBody>
      </p:sp>
    </p:spTree>
    <p:extLst>
      <p:ext uri="{BB962C8B-B14F-4D97-AF65-F5344CB8AC3E}">
        <p14:creationId xmlns:p14="http://schemas.microsoft.com/office/powerpoint/2010/main" val="3418695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A2343A9-7E8E-B640-9E77-B982223C3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827" y="797229"/>
            <a:ext cx="9380232" cy="332216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AE4FFB6-670E-544E-AABD-57723D1AD49F}"/>
              </a:ext>
            </a:extLst>
          </p:cNvPr>
          <p:cNvSpPr txBox="1"/>
          <p:nvPr/>
        </p:nvSpPr>
        <p:spPr>
          <a:xfrm>
            <a:off x="556054" y="395416"/>
            <a:ext cx="5392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7030A0"/>
                </a:solidFill>
              </a:rPr>
              <a:t>2. DEGRADACIÓN Y CONTAMINACIÓN DEL SUELO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C7B8515-0748-344C-B2A8-FA486171E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27" y="4223084"/>
            <a:ext cx="9380232" cy="246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4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22F40AA-05B5-FC43-9BCF-86B08564C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C027801-EEB1-F849-A3B6-4A80369E81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757" t="24364" r="13183" b="-11549"/>
          <a:stretch/>
        </p:blipFill>
        <p:spPr>
          <a:xfrm>
            <a:off x="4923427" y="3849699"/>
            <a:ext cx="2934269" cy="21154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76947EA-E5CE-284C-B0A8-C41B971C43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1" t="8726" r="5918" b="6672"/>
          <a:stretch/>
        </p:blipFill>
        <p:spPr>
          <a:xfrm>
            <a:off x="7997590" y="3768844"/>
            <a:ext cx="4054516" cy="227711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8E764AF-F7CE-884A-AA20-0A1EB2695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678" y="1305478"/>
            <a:ext cx="5033340" cy="217124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3BA7DE76-6221-5642-B797-0A320C82092E}"/>
              </a:ext>
            </a:extLst>
          </p:cNvPr>
          <p:cNvSpPr txBox="1"/>
          <p:nvPr/>
        </p:nvSpPr>
        <p:spPr>
          <a:xfrm>
            <a:off x="556054" y="395416"/>
            <a:ext cx="3752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7030A0"/>
                </a:solidFill>
              </a:rPr>
              <a:t>3. FRAGMENTACIÓN DEL HÁBITAT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D83BB3F-0EC1-DB45-987C-D5284CA9B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2072" y="395417"/>
            <a:ext cx="5352035" cy="311164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99BFF1A-E668-FA43-9164-55A283891DC7}"/>
              </a:ext>
            </a:extLst>
          </p:cNvPr>
          <p:cNvSpPr txBox="1"/>
          <p:nvPr/>
        </p:nvSpPr>
        <p:spPr>
          <a:xfrm>
            <a:off x="559560" y="4123686"/>
            <a:ext cx="435728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APARICIÓN DE DISCONTINUIDADES </a:t>
            </a:r>
          </a:p>
          <a:p>
            <a:r>
              <a:rPr lang="es-ES" dirty="0"/>
              <a:t>EN EL HÁBITAT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FRAGMENTOS DESCONECTADOS Y AISLADOS</a:t>
            </a:r>
          </a:p>
        </p:txBody>
      </p:sp>
      <p:sp>
        <p:nvSpPr>
          <p:cNvPr id="5" name="Flecha a la derecha con bandas 4">
            <a:extLst>
              <a:ext uri="{FF2B5EF4-FFF2-40B4-BE49-F238E27FC236}">
                <a16:creationId xmlns:a16="http://schemas.microsoft.com/office/drawing/2014/main" id="{EAAF0FEC-98CA-B147-938C-C82CBD3F5BEF}"/>
              </a:ext>
            </a:extLst>
          </p:cNvPr>
          <p:cNvSpPr/>
          <p:nvPr/>
        </p:nvSpPr>
        <p:spPr>
          <a:xfrm rot="5400000">
            <a:off x="1878439" y="4927094"/>
            <a:ext cx="974359" cy="504014"/>
          </a:xfrm>
          <a:prstGeom prst="strip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38443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608D284-E6D5-2645-99DD-566228D07EB9}"/>
              </a:ext>
            </a:extLst>
          </p:cNvPr>
          <p:cNvSpPr txBox="1"/>
          <p:nvPr/>
        </p:nvSpPr>
        <p:spPr>
          <a:xfrm>
            <a:off x="600499" y="1282890"/>
            <a:ext cx="10491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EFECTOS DEVASTADORES SOBRE LA BIODIVERSIDAD </a:t>
            </a:r>
            <a:r>
              <a:rPr lang="es-ES" dirty="0">
                <a:sym typeface="Wingdings" pitchFamily="2" charset="2"/>
              </a:rPr>
              <a:t></a:t>
            </a:r>
            <a:r>
              <a:rPr lang="es-ES" dirty="0"/>
              <a:t> LA PÉRDIDA DE HÁBITAT </a:t>
            </a:r>
            <a:r>
              <a:rPr lang="es-ES" dirty="0">
                <a:sym typeface="Wingdings" pitchFamily="2" charset="2"/>
              </a:rPr>
              <a:t></a:t>
            </a:r>
            <a:r>
              <a:rPr lang="es-ES" dirty="0"/>
              <a:t> EXTINCIÓN DE LAS ESPECIES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A7940B4-134F-6D4D-B172-60F7681A30B5}"/>
              </a:ext>
            </a:extLst>
          </p:cNvPr>
          <p:cNvSpPr txBox="1"/>
          <p:nvPr/>
        </p:nvSpPr>
        <p:spPr>
          <a:xfrm>
            <a:off x="556054" y="395416"/>
            <a:ext cx="3752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rgbClr val="7030A0"/>
                </a:solidFill>
              </a:rPr>
              <a:t>3. FRAGMENTACIÓN DEL HÁBITAT</a:t>
            </a:r>
          </a:p>
        </p:txBody>
      </p:sp>
      <p:cxnSp>
        <p:nvCxnSpPr>
          <p:cNvPr id="5" name="Conector angular 4">
            <a:extLst>
              <a:ext uri="{FF2B5EF4-FFF2-40B4-BE49-F238E27FC236}">
                <a16:creationId xmlns:a16="http://schemas.microsoft.com/office/drawing/2014/main" id="{C67480B9-9FB0-4D45-B247-E95E2F207915}"/>
              </a:ext>
            </a:extLst>
          </p:cNvPr>
          <p:cNvCxnSpPr/>
          <p:nvPr/>
        </p:nvCxnSpPr>
        <p:spPr>
          <a:xfrm>
            <a:off x="2634018" y="1774209"/>
            <a:ext cx="982639" cy="46402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angular 5">
            <a:extLst>
              <a:ext uri="{FF2B5EF4-FFF2-40B4-BE49-F238E27FC236}">
                <a16:creationId xmlns:a16="http://schemas.microsoft.com/office/drawing/2014/main" id="{C348867C-0C01-CC41-A6D4-732804D1E91F}"/>
              </a:ext>
            </a:extLst>
          </p:cNvPr>
          <p:cNvCxnSpPr/>
          <p:nvPr/>
        </p:nvCxnSpPr>
        <p:spPr>
          <a:xfrm>
            <a:off x="2634018" y="2360220"/>
            <a:ext cx="982639" cy="46402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4C972DED-FFCC-BD41-ABEC-126E7A240735}"/>
              </a:ext>
            </a:extLst>
          </p:cNvPr>
          <p:cNvSpPr txBox="1"/>
          <p:nvPr/>
        </p:nvSpPr>
        <p:spPr>
          <a:xfrm>
            <a:off x="3616657" y="2006221"/>
            <a:ext cx="5979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CUANTO MAS PEQUEÑOS LOS FRAGMENTOS MÁS VULNERABLES LAS </a:t>
            </a:r>
          </a:p>
          <a:p>
            <a:r>
              <a:rPr lang="es-ES" sz="1600" dirty="0"/>
              <a:t>ESPECIES A LOS CAMBIOS AMBIENTALES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E3255D3-D8E3-3E4A-BF07-3DC5C8A84E9A}"/>
              </a:ext>
            </a:extLst>
          </p:cNvPr>
          <p:cNvSpPr txBox="1"/>
          <p:nvPr/>
        </p:nvSpPr>
        <p:spPr>
          <a:xfrm>
            <a:off x="3632577" y="2704536"/>
            <a:ext cx="5943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CUANTO MAS BAJO EL NÚMERO DE INDIVIDUOS  MÁS VULNERABLES</a:t>
            </a:r>
          </a:p>
        </p:txBody>
      </p:sp>
      <p:cxnSp>
        <p:nvCxnSpPr>
          <p:cNvPr id="9" name="Conector angular 8">
            <a:extLst>
              <a:ext uri="{FF2B5EF4-FFF2-40B4-BE49-F238E27FC236}">
                <a16:creationId xmlns:a16="http://schemas.microsoft.com/office/drawing/2014/main" id="{C5B9B0A0-0452-8A43-BD9C-97C370A14550}"/>
              </a:ext>
            </a:extLst>
          </p:cNvPr>
          <p:cNvCxnSpPr/>
          <p:nvPr/>
        </p:nvCxnSpPr>
        <p:spPr>
          <a:xfrm>
            <a:off x="2622643" y="2990293"/>
            <a:ext cx="982639" cy="46402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3FFE2AFC-C009-8F4A-9C31-57B1578DB08F}"/>
              </a:ext>
            </a:extLst>
          </p:cNvPr>
          <p:cNvSpPr txBox="1"/>
          <p:nvPr/>
        </p:nvSpPr>
        <p:spPr>
          <a:xfrm>
            <a:off x="3710006" y="3278329"/>
            <a:ext cx="3045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PROBLEMAS DE COSANGUINIDAD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6A09230-5D69-0440-A3A5-E7508D1DB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337" y="3586105"/>
            <a:ext cx="3394304" cy="273684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29C3E35-3690-8543-8BAF-BBC22E273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119"/>
          <a:stretch/>
        </p:blipFill>
        <p:spPr>
          <a:xfrm>
            <a:off x="916805" y="3929067"/>
            <a:ext cx="3030678" cy="269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41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497</Words>
  <Application>Microsoft Macintosh PowerPoint</Application>
  <PresentationFormat>Panorámica</PresentationFormat>
  <Paragraphs>88</Paragraphs>
  <Slides>21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33</cp:revision>
  <dcterms:created xsi:type="dcterms:W3CDTF">2021-09-13T07:55:50Z</dcterms:created>
  <dcterms:modified xsi:type="dcterms:W3CDTF">2021-11-04T12:53:11Z</dcterms:modified>
</cp:coreProperties>
</file>