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10/29/2020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s-ES"/>
              <a:t>Haga clic para modificar el estilo de título del patrón</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s-ES"/>
              <a:t>Haga clic en el icono para agregar una imagen</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18C79C5D-2A6F-F04D-97DA-BEF2467B64E4}" type="datetimeFigureOut">
              <a:rPr lang="en-US" dirty="0"/>
              <a:pPr/>
              <a:t>10/29/2020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8DFA1846-DA80-1C48-A609-854EA85C59AD}" type="datetimeFigureOut">
              <a:rPr lang="en-US" dirty="0"/>
              <a:pPr/>
              <a:t>10/29/2020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s-ES"/>
              <a:t>Haga clic para modificar el estilo de título del patrón</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s-ES"/>
              <a:t>Haga clic para modificar los estilos de texto del patrón</a:t>
            </a:r>
          </a:p>
        </p:txBody>
      </p:sp>
      <p:sp>
        <p:nvSpPr>
          <p:cNvPr id="2" name="Date Placeholder 1"/>
          <p:cNvSpPr>
            <a:spLocks noGrp="1"/>
          </p:cNvSpPr>
          <p:nvPr>
            <p:ph type="dt" sz="half" idx="10"/>
          </p:nvPr>
        </p:nvSpPr>
        <p:spPr/>
        <p:txBody>
          <a:bodyPr/>
          <a:lstStyle/>
          <a:p>
            <a:fld id="{FBF54567-0DE4-3F47-BF90-CB84690072F9}" type="datetimeFigureOut">
              <a:rPr lang="en-US" dirty="0"/>
              <a:pPr/>
              <a:t>10/29/2020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10/29/2020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10/29/2020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10/29/2020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8DFA1846-DA80-1C48-A609-854EA85C59AD}" type="datetimeFigureOut">
              <a:rPr lang="en-US" dirty="0"/>
              <a:pPr/>
              <a:t>10/29/2020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10/29/2020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10/29/2020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10/29/2020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10/29/2020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0DF5E60-9974-AC48-9591-99C2BB44B7CF}" type="datetimeFigureOut">
              <a:rPr lang="en-US" dirty="0"/>
              <a:pPr/>
              <a:t>10/29/2020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s-ES"/>
              <a:t>Haga clic para modificar el estilo de título del patrón</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s-ES"/>
              <a:t>Haga clic en el icono para agregar una imagen</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10/29/2020</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10/29/2020</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xXD2FsWAp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q_AoP5izcQ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_pnDwRHeuD8"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0F07B5-3FC8-4BEE-9B58-1CAA51EBFE3B}"/>
              </a:ext>
            </a:extLst>
          </p:cNvPr>
          <p:cNvSpPr>
            <a:spLocks noGrp="1"/>
          </p:cNvSpPr>
          <p:nvPr>
            <p:ph type="ctrTitle"/>
          </p:nvPr>
        </p:nvSpPr>
        <p:spPr>
          <a:xfrm>
            <a:off x="810002" y="639097"/>
            <a:ext cx="4961534" cy="3781101"/>
          </a:xfrm>
        </p:spPr>
        <p:txBody>
          <a:bodyPr>
            <a:normAutofit/>
          </a:bodyPr>
          <a:lstStyle/>
          <a:p>
            <a:r>
              <a:rPr lang="es-ES" dirty="0"/>
              <a:t>La oratoria en la Antigüedad </a:t>
            </a:r>
          </a:p>
        </p:txBody>
      </p:sp>
      <p:pic>
        <p:nvPicPr>
          <p:cNvPr id="4" name="Imagen 3">
            <a:extLst>
              <a:ext uri="{FF2B5EF4-FFF2-40B4-BE49-F238E27FC236}">
                <a16:creationId xmlns:a16="http://schemas.microsoft.com/office/drawing/2014/main" id="{3FF618AC-90DD-4366-BF3C-5E5956FD65FC}"/>
              </a:ext>
            </a:extLst>
          </p:cNvPr>
          <p:cNvPicPr>
            <a:picLocks noChangeAspect="1"/>
          </p:cNvPicPr>
          <p:nvPr/>
        </p:nvPicPr>
        <p:blipFill rotWithShape="1">
          <a:blip r:embed="rId2"/>
          <a:srcRect l="10691" r="18589"/>
          <a:stretch/>
        </p:blipFill>
        <p:spPr>
          <a:xfrm>
            <a:off x="6100916" y="10"/>
            <a:ext cx="6091084" cy="6857990"/>
          </a:xfrm>
          <a:prstGeom prst="rect">
            <a:avLst/>
          </a:prstGeom>
        </p:spPr>
      </p:pic>
    </p:spTree>
    <p:extLst>
      <p:ext uri="{BB962C8B-B14F-4D97-AF65-F5344CB8AC3E}">
        <p14:creationId xmlns:p14="http://schemas.microsoft.com/office/powerpoint/2010/main" val="7772519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AD5BDB-2014-4CEC-BD41-2A5CDAB5365C}"/>
              </a:ext>
            </a:extLst>
          </p:cNvPr>
          <p:cNvSpPr>
            <a:spLocks noGrp="1"/>
          </p:cNvSpPr>
          <p:nvPr>
            <p:ph type="title"/>
          </p:nvPr>
        </p:nvSpPr>
        <p:spPr/>
        <p:txBody>
          <a:bodyPr/>
          <a:lstStyle/>
          <a:p>
            <a:pPr algn="ctr"/>
            <a:r>
              <a:rPr lang="es-ES" dirty="0"/>
              <a:t>Partes del discurso</a:t>
            </a:r>
          </a:p>
        </p:txBody>
      </p:sp>
      <p:sp>
        <p:nvSpPr>
          <p:cNvPr id="3" name="Marcador de contenido 2">
            <a:extLst>
              <a:ext uri="{FF2B5EF4-FFF2-40B4-BE49-F238E27FC236}">
                <a16:creationId xmlns:a16="http://schemas.microsoft.com/office/drawing/2014/main" id="{CBED5172-1C3D-4EF7-9E68-851C66779CBB}"/>
              </a:ext>
            </a:extLst>
          </p:cNvPr>
          <p:cNvSpPr>
            <a:spLocks noGrp="1"/>
          </p:cNvSpPr>
          <p:nvPr>
            <p:ph idx="1"/>
          </p:nvPr>
        </p:nvSpPr>
        <p:spPr/>
        <p:txBody>
          <a:bodyPr/>
          <a:lstStyle/>
          <a:p>
            <a:pPr>
              <a:buAutoNum type="arabicParenR"/>
            </a:pPr>
            <a:r>
              <a:rPr lang="es-ES" b="1" dirty="0"/>
              <a:t>Un proemio</a:t>
            </a:r>
            <a:r>
              <a:rPr lang="es-ES" dirty="0"/>
              <a:t>, destinado a conseguir la atención del auditorio, donde se anuncia la estructura del discurso y se fija el tema.</a:t>
            </a:r>
          </a:p>
          <a:p>
            <a:pPr>
              <a:buAutoNum type="arabicParenR"/>
            </a:pPr>
            <a:r>
              <a:rPr lang="es-ES" b="1" dirty="0"/>
              <a:t>La diégesis</a:t>
            </a:r>
            <a:r>
              <a:rPr lang="es-ES" dirty="0"/>
              <a:t>, se exponían los hechos con claridad, de modo que se preparaba al auditorio para la conclusión que se persigue con el discurso.</a:t>
            </a:r>
          </a:p>
          <a:p>
            <a:pPr>
              <a:buAutoNum type="arabicParenR"/>
            </a:pPr>
            <a:r>
              <a:rPr lang="es-ES" b="1" dirty="0"/>
              <a:t>La </a:t>
            </a:r>
            <a:r>
              <a:rPr lang="es-ES" b="1" dirty="0" err="1"/>
              <a:t>pistis</a:t>
            </a:r>
            <a:r>
              <a:rPr lang="es-ES" dirty="0"/>
              <a:t>, se desarrollaban los argumentos a favor de la tesis expuesta: se presentaban las pruebas, se establecían hipótesis verosímiles, se refutaban las tesis del contrario. Los argumentos que se exponían solían ser de tipo racional.</a:t>
            </a:r>
          </a:p>
          <a:p>
            <a:pPr>
              <a:buAutoNum type="arabicParenR"/>
            </a:pPr>
            <a:r>
              <a:rPr lang="es-ES" dirty="0"/>
              <a:t>La parte final del discurso era el epílogo, en el que se ofrecía la conclusión y se intentaba conmover al auditorio. Aquí eran comunes los argumentos de tipo emocional con los que se buscaba generar sentimientos en los oyentes (indignación, compasión, vergüenza, confianza, odio, etc.)</a:t>
            </a:r>
          </a:p>
        </p:txBody>
      </p:sp>
    </p:spTree>
    <p:extLst>
      <p:ext uri="{BB962C8B-B14F-4D97-AF65-F5344CB8AC3E}">
        <p14:creationId xmlns:p14="http://schemas.microsoft.com/office/powerpoint/2010/main" val="9494940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6D25022-841B-4E79-BE88-846D40E5CB35}"/>
              </a:ext>
            </a:extLst>
          </p:cNvPr>
          <p:cNvSpPr>
            <a:spLocks noGrp="1"/>
          </p:cNvSpPr>
          <p:nvPr>
            <p:ph type="title"/>
          </p:nvPr>
        </p:nvSpPr>
        <p:spPr/>
        <p:txBody>
          <a:bodyPr/>
          <a:lstStyle/>
          <a:p>
            <a:pPr algn="ctr"/>
            <a:r>
              <a:rPr lang="es-ES" dirty="0"/>
              <a:t>¿Qué es la oratoria?</a:t>
            </a:r>
          </a:p>
        </p:txBody>
      </p:sp>
      <p:sp>
        <p:nvSpPr>
          <p:cNvPr id="3" name="Marcador de contenido 2">
            <a:extLst>
              <a:ext uri="{FF2B5EF4-FFF2-40B4-BE49-F238E27FC236}">
                <a16:creationId xmlns:a16="http://schemas.microsoft.com/office/drawing/2014/main" id="{7D9312A5-2549-4776-9C15-039E44F0FAC8}"/>
              </a:ext>
            </a:extLst>
          </p:cNvPr>
          <p:cNvSpPr>
            <a:spLocks noGrp="1"/>
          </p:cNvSpPr>
          <p:nvPr>
            <p:ph idx="1"/>
          </p:nvPr>
        </p:nvSpPr>
        <p:spPr>
          <a:xfrm>
            <a:off x="818712" y="2222287"/>
            <a:ext cx="10554574" cy="4635713"/>
          </a:xfrm>
        </p:spPr>
        <p:txBody>
          <a:bodyPr>
            <a:normAutofit lnSpcReduction="10000"/>
          </a:bodyPr>
          <a:lstStyle/>
          <a:p>
            <a:r>
              <a:rPr lang="es-ES" sz="2400" dirty="0"/>
              <a:t>Según la RAE, la oratoria es el arte de hablar con elocuencia.</a:t>
            </a:r>
          </a:p>
          <a:p>
            <a:endParaRPr lang="es-ES" sz="2400" dirty="0"/>
          </a:p>
          <a:p>
            <a:pPr algn="just"/>
            <a:r>
              <a:rPr lang="es-ES" sz="2400" dirty="0"/>
              <a:t>Hoy en día, gracias al desarrollo de los medios de comunicación estamos acostumbrados a escuchar discursos en los que se nos intenta convencer de algo. </a:t>
            </a:r>
          </a:p>
          <a:p>
            <a:pPr algn="just"/>
            <a:r>
              <a:rPr lang="es-ES" sz="2400" dirty="0"/>
              <a:t>Las bases del discurso moderno provienen de la época antigua.</a:t>
            </a:r>
          </a:p>
          <a:p>
            <a:pPr algn="just"/>
            <a:r>
              <a:rPr lang="es-ES" sz="2400" dirty="0"/>
              <a:t>Tanto griegos como romanos tomaban las decisiones políticas previo debate en las asambleas.</a:t>
            </a:r>
          </a:p>
          <a:p>
            <a:pPr algn="just"/>
            <a:r>
              <a:rPr lang="es-ES" sz="2400" dirty="0"/>
              <a:t>Los conflictos privados o públicos se resolvían igualmente en el ágora o en el foro, donde un buen discurso con una adecuada exposición argumental podía inclinar la balanza de un lado u otro. </a:t>
            </a:r>
          </a:p>
        </p:txBody>
      </p:sp>
    </p:spTree>
    <p:extLst>
      <p:ext uri="{BB962C8B-B14F-4D97-AF65-F5344CB8AC3E}">
        <p14:creationId xmlns:p14="http://schemas.microsoft.com/office/powerpoint/2010/main" val="10210152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EFEADE-92B4-4D33-9780-941BC57D6012}"/>
              </a:ext>
            </a:extLst>
          </p:cNvPr>
          <p:cNvSpPr>
            <a:spLocks noGrp="1"/>
          </p:cNvSpPr>
          <p:nvPr>
            <p:ph type="title"/>
          </p:nvPr>
        </p:nvSpPr>
        <p:spPr/>
        <p:txBody>
          <a:bodyPr/>
          <a:lstStyle/>
          <a:p>
            <a:pPr algn="ctr"/>
            <a:r>
              <a:rPr lang="es-ES" dirty="0"/>
              <a:t>Los oradores</a:t>
            </a:r>
          </a:p>
        </p:txBody>
      </p:sp>
      <p:sp>
        <p:nvSpPr>
          <p:cNvPr id="3" name="Marcador de contenido 2">
            <a:extLst>
              <a:ext uri="{FF2B5EF4-FFF2-40B4-BE49-F238E27FC236}">
                <a16:creationId xmlns:a16="http://schemas.microsoft.com/office/drawing/2014/main" id="{E8424C46-77AA-48B6-94E6-1FA8A140D847}"/>
              </a:ext>
            </a:extLst>
          </p:cNvPr>
          <p:cNvSpPr>
            <a:spLocks noGrp="1"/>
          </p:cNvSpPr>
          <p:nvPr>
            <p:ph idx="1"/>
          </p:nvPr>
        </p:nvSpPr>
        <p:spPr/>
        <p:txBody>
          <a:bodyPr/>
          <a:lstStyle/>
          <a:p>
            <a:r>
              <a:rPr lang="es-ES" dirty="0"/>
              <a:t>Los primeros oradores profesionales recibieron el nombre de sofistas «sabios».</a:t>
            </a:r>
          </a:p>
          <a:p>
            <a:pPr algn="just"/>
            <a:r>
              <a:rPr lang="es-ES" dirty="0"/>
              <a:t>Con el tiempo esta palabra terminó convirtiéndose en un término peyorativo debido a que para muchos sofistas, el objeto de la elocuencia no era la verdad o el bien general, sin el éxito en el debate.</a:t>
            </a:r>
          </a:p>
          <a:p>
            <a:pPr algn="just"/>
            <a:r>
              <a:rPr lang="es-ES" dirty="0"/>
              <a:t>Esto suscitó la preocupación de filósofos como Platón, que veían en la habilidad de la oratoria un instrumento de manipulación.</a:t>
            </a:r>
          </a:p>
        </p:txBody>
      </p:sp>
    </p:spTree>
    <p:extLst>
      <p:ext uri="{BB962C8B-B14F-4D97-AF65-F5344CB8AC3E}">
        <p14:creationId xmlns:p14="http://schemas.microsoft.com/office/powerpoint/2010/main" val="1306086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484ADC-5FF8-48DE-97B0-ABBF76B5DB06}"/>
              </a:ext>
            </a:extLst>
          </p:cNvPr>
          <p:cNvSpPr>
            <a:spLocks noGrp="1"/>
          </p:cNvSpPr>
          <p:nvPr>
            <p:ph type="title"/>
          </p:nvPr>
        </p:nvSpPr>
        <p:spPr/>
        <p:txBody>
          <a:bodyPr/>
          <a:lstStyle/>
          <a:p>
            <a:pPr algn="ctr"/>
            <a:r>
              <a:rPr lang="es-ES" dirty="0"/>
              <a:t>Los orígenes de la oratoria</a:t>
            </a:r>
          </a:p>
        </p:txBody>
      </p:sp>
      <p:sp>
        <p:nvSpPr>
          <p:cNvPr id="3" name="Marcador de contenido 2">
            <a:extLst>
              <a:ext uri="{FF2B5EF4-FFF2-40B4-BE49-F238E27FC236}">
                <a16:creationId xmlns:a16="http://schemas.microsoft.com/office/drawing/2014/main" id="{8458F765-DFD0-44D9-88D5-139091EFAAC3}"/>
              </a:ext>
            </a:extLst>
          </p:cNvPr>
          <p:cNvSpPr>
            <a:spLocks noGrp="1"/>
          </p:cNvSpPr>
          <p:nvPr>
            <p:ph idx="1"/>
          </p:nvPr>
        </p:nvSpPr>
        <p:spPr>
          <a:xfrm>
            <a:off x="818712" y="2222287"/>
            <a:ext cx="10554574" cy="4536322"/>
          </a:xfrm>
        </p:spPr>
        <p:txBody>
          <a:bodyPr/>
          <a:lstStyle/>
          <a:p>
            <a:pPr algn="just"/>
            <a:r>
              <a:rPr lang="es-ES" dirty="0"/>
              <a:t>Los orígenes de la oratoria pueden situarse en las reuniones de los consejeros de los reyes en la época arcaica y, posteriormente, entre los aristócratas de las oligarquías.</a:t>
            </a:r>
          </a:p>
          <a:p>
            <a:pPr algn="just"/>
            <a:r>
              <a:rPr lang="es-ES" dirty="0"/>
              <a:t>Según la participación de la ciudadanía se fue ampliando, el arte de la palabra fue adquiriendo mayor importancia, siendo su periodo de mayor auge la democracia (S. V y VI a.C.)</a:t>
            </a:r>
          </a:p>
          <a:p>
            <a:pPr algn="just"/>
            <a:r>
              <a:rPr lang="es-ES" dirty="0"/>
              <a:t>Tanto para participar en la vida pública como para acusar o defenderse en un juicio, el ciudadano de una polis debía saber hablar de forma eficaz y convincente. </a:t>
            </a:r>
          </a:p>
          <a:p>
            <a:pPr algn="just"/>
            <a:r>
              <a:rPr lang="es-ES" dirty="0"/>
              <a:t>La oratoria se convirtió así en una disciplina que podía aprenderse.</a:t>
            </a:r>
          </a:p>
          <a:p>
            <a:pPr algn="just"/>
            <a:r>
              <a:rPr lang="es-ES" dirty="0"/>
              <a:t>Los sofistas fueron los encargados de formar a los jóvenes en el arte de la palabra.</a:t>
            </a:r>
          </a:p>
          <a:p>
            <a:pPr algn="just"/>
            <a:r>
              <a:rPr lang="es-ES" dirty="0"/>
              <a:t>Enseñaban que no hay una única verdad y, por tanto, las palabras son un instrumento de persuasión.</a:t>
            </a:r>
          </a:p>
          <a:p>
            <a:pPr algn="just"/>
            <a:endParaRPr lang="es-ES" dirty="0"/>
          </a:p>
        </p:txBody>
      </p:sp>
    </p:spTree>
    <p:extLst>
      <p:ext uri="{BB962C8B-B14F-4D97-AF65-F5344CB8AC3E}">
        <p14:creationId xmlns:p14="http://schemas.microsoft.com/office/powerpoint/2010/main" val="1354705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C36DC97-3E30-41E8-BC53-A481F5FDD37C}"/>
              </a:ext>
            </a:extLst>
          </p:cNvPr>
          <p:cNvSpPr>
            <a:spLocks noGrp="1"/>
          </p:cNvSpPr>
          <p:nvPr>
            <p:ph type="title"/>
          </p:nvPr>
        </p:nvSpPr>
        <p:spPr/>
        <p:txBody>
          <a:bodyPr/>
          <a:lstStyle/>
          <a:p>
            <a:pPr algn="ctr"/>
            <a:r>
              <a:rPr lang="es-ES" dirty="0"/>
              <a:t>Tipos de oratoria</a:t>
            </a:r>
          </a:p>
        </p:txBody>
      </p:sp>
      <p:sp>
        <p:nvSpPr>
          <p:cNvPr id="3" name="Marcador de contenido 2">
            <a:extLst>
              <a:ext uri="{FF2B5EF4-FFF2-40B4-BE49-F238E27FC236}">
                <a16:creationId xmlns:a16="http://schemas.microsoft.com/office/drawing/2014/main" id="{24DAADC0-7241-4BB6-9537-9C4E9FC9376D}"/>
              </a:ext>
            </a:extLst>
          </p:cNvPr>
          <p:cNvSpPr>
            <a:spLocks noGrp="1"/>
          </p:cNvSpPr>
          <p:nvPr>
            <p:ph idx="1"/>
          </p:nvPr>
        </p:nvSpPr>
        <p:spPr/>
        <p:txBody>
          <a:bodyPr>
            <a:normAutofit/>
          </a:bodyPr>
          <a:lstStyle/>
          <a:p>
            <a:r>
              <a:rPr lang="es-ES" sz="2400" dirty="0"/>
              <a:t>Forense o judicial</a:t>
            </a:r>
          </a:p>
          <a:p>
            <a:pPr marL="0" indent="0">
              <a:buNone/>
            </a:pPr>
            <a:endParaRPr lang="es-ES" sz="2400" dirty="0"/>
          </a:p>
          <a:p>
            <a:r>
              <a:rPr lang="es-ES" sz="2400" dirty="0"/>
              <a:t>Oratoria política</a:t>
            </a:r>
          </a:p>
          <a:p>
            <a:pPr marL="0" indent="0">
              <a:buNone/>
            </a:pPr>
            <a:endParaRPr lang="es-ES" sz="2400" dirty="0"/>
          </a:p>
          <a:p>
            <a:r>
              <a:rPr lang="es-ES" sz="2400" dirty="0"/>
              <a:t>Oratoria de exhibición</a:t>
            </a:r>
          </a:p>
        </p:txBody>
      </p:sp>
    </p:spTree>
    <p:extLst>
      <p:ext uri="{BB962C8B-B14F-4D97-AF65-F5344CB8AC3E}">
        <p14:creationId xmlns:p14="http://schemas.microsoft.com/office/powerpoint/2010/main" val="2614690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21BCD1B-8B6E-43AD-AA13-672914E794F3}"/>
              </a:ext>
            </a:extLst>
          </p:cNvPr>
          <p:cNvSpPr>
            <a:spLocks noGrp="1"/>
          </p:cNvSpPr>
          <p:nvPr>
            <p:ph type="title"/>
          </p:nvPr>
        </p:nvSpPr>
        <p:spPr/>
        <p:txBody>
          <a:bodyPr/>
          <a:lstStyle/>
          <a:p>
            <a:pPr algn="ctr"/>
            <a:r>
              <a:rPr lang="es-ES" dirty="0"/>
              <a:t>La oratoria forense o judicial</a:t>
            </a:r>
          </a:p>
        </p:txBody>
      </p:sp>
      <p:sp>
        <p:nvSpPr>
          <p:cNvPr id="3" name="Marcador de contenido 2">
            <a:extLst>
              <a:ext uri="{FF2B5EF4-FFF2-40B4-BE49-F238E27FC236}">
                <a16:creationId xmlns:a16="http://schemas.microsoft.com/office/drawing/2014/main" id="{B7F185F3-404C-4F47-93FD-B1468F085F84}"/>
              </a:ext>
            </a:extLst>
          </p:cNvPr>
          <p:cNvSpPr>
            <a:spLocks noGrp="1"/>
          </p:cNvSpPr>
          <p:nvPr>
            <p:ph idx="1"/>
          </p:nvPr>
        </p:nvSpPr>
        <p:spPr/>
        <p:txBody>
          <a:bodyPr/>
          <a:lstStyle/>
          <a:p>
            <a:pPr algn="just"/>
            <a:r>
              <a:rPr lang="es-ES" dirty="0"/>
              <a:t>Era la oratoria que se utilizaba en los juicios. </a:t>
            </a:r>
          </a:p>
          <a:p>
            <a:pPr algn="just"/>
            <a:r>
              <a:rPr lang="es-ES" dirty="0"/>
              <a:t>En las polis griegas, un ciudadano que hubiera sido objeto de una acusación debía defenderse por sí mismo en un juicio, sin la intervención de un abogado. Lo más normal era recurrir a un experto escritor de discursos para componer la defensa. Luego, el interesado se aprendía dicho discurso, que debía adecuarse a su personalidad, y lo pronunciaba ante los jueces.</a:t>
            </a:r>
          </a:p>
          <a:p>
            <a:pPr algn="just"/>
            <a:r>
              <a:rPr lang="es-ES" dirty="0"/>
              <a:t>Se convertía en todo un espectáculo para los ciudadanos. </a:t>
            </a:r>
          </a:p>
          <a:p>
            <a:pPr algn="just"/>
            <a:r>
              <a:rPr lang="es-ES" dirty="0"/>
              <a:t>La acusación aunque se presentaba por escrito era necesaria prepararla oralmente para persuadir a los jueces. </a:t>
            </a:r>
          </a:p>
          <a:p>
            <a:pPr algn="just"/>
            <a:r>
              <a:rPr lang="es-ES" dirty="0">
                <a:hlinkClick r:id="rId2"/>
              </a:rPr>
              <a:t>https://www.youtube.com/watch?v=-xXD2FsWApc</a:t>
            </a:r>
            <a:endParaRPr lang="es-ES" dirty="0"/>
          </a:p>
        </p:txBody>
      </p:sp>
    </p:spTree>
    <p:extLst>
      <p:ext uri="{BB962C8B-B14F-4D97-AF65-F5344CB8AC3E}">
        <p14:creationId xmlns:p14="http://schemas.microsoft.com/office/powerpoint/2010/main" val="2315251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C7B023-2191-4596-9EC3-237445E83F1D}"/>
              </a:ext>
            </a:extLst>
          </p:cNvPr>
          <p:cNvSpPr>
            <a:spLocks noGrp="1"/>
          </p:cNvSpPr>
          <p:nvPr>
            <p:ph type="title"/>
          </p:nvPr>
        </p:nvSpPr>
        <p:spPr/>
        <p:txBody>
          <a:bodyPr/>
          <a:lstStyle/>
          <a:p>
            <a:pPr algn="ctr"/>
            <a:r>
              <a:rPr lang="es-ES" dirty="0"/>
              <a:t>La oratoria política</a:t>
            </a:r>
          </a:p>
        </p:txBody>
      </p:sp>
      <p:sp>
        <p:nvSpPr>
          <p:cNvPr id="3" name="Marcador de contenido 2">
            <a:extLst>
              <a:ext uri="{FF2B5EF4-FFF2-40B4-BE49-F238E27FC236}">
                <a16:creationId xmlns:a16="http://schemas.microsoft.com/office/drawing/2014/main" id="{25C594EB-4D5F-4158-A5EA-8056AD8AC174}"/>
              </a:ext>
            </a:extLst>
          </p:cNvPr>
          <p:cNvSpPr>
            <a:spLocks noGrp="1"/>
          </p:cNvSpPr>
          <p:nvPr>
            <p:ph idx="1"/>
          </p:nvPr>
        </p:nvSpPr>
        <p:spPr/>
        <p:txBody>
          <a:bodyPr/>
          <a:lstStyle/>
          <a:p>
            <a:r>
              <a:rPr lang="es-ES" dirty="0"/>
              <a:t>Se desarrolla en la Asamblea</a:t>
            </a:r>
          </a:p>
          <a:p>
            <a:pPr algn="just"/>
            <a:r>
              <a:rPr lang="es-ES" dirty="0"/>
              <a:t>En principio, en la Atenas democrática no existían políticos profesionales y cualquier ciudadano podía participar en la política.</a:t>
            </a:r>
          </a:p>
          <a:p>
            <a:pPr algn="just"/>
            <a:r>
              <a:rPr lang="es-ES" dirty="0"/>
              <a:t>Se valoraba mucho la capacidad de oratoria sobre todo a la hora de ascender.</a:t>
            </a:r>
          </a:p>
          <a:p>
            <a:pPr algn="just"/>
            <a:r>
              <a:rPr lang="es-ES" dirty="0"/>
              <a:t>En el ejercicio de la oratoria política era más difícil tener preparado un discurso y, de hecho, lo que estaba bien visto, es que esa intervención fuera o pareciera improvisada.</a:t>
            </a:r>
          </a:p>
          <a:p>
            <a:pPr algn="just"/>
            <a:r>
              <a:rPr lang="es-ES" dirty="0">
                <a:hlinkClick r:id="rId2"/>
              </a:rPr>
              <a:t>https://www.youtube.com/watch?v=q_AoP5izcQs</a:t>
            </a:r>
            <a:endParaRPr lang="es-ES" dirty="0"/>
          </a:p>
        </p:txBody>
      </p:sp>
    </p:spTree>
    <p:extLst>
      <p:ext uri="{BB962C8B-B14F-4D97-AF65-F5344CB8AC3E}">
        <p14:creationId xmlns:p14="http://schemas.microsoft.com/office/powerpoint/2010/main" val="2596976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7DE012-2257-4B5D-9B6B-16B532337728}"/>
              </a:ext>
            </a:extLst>
          </p:cNvPr>
          <p:cNvSpPr>
            <a:spLocks noGrp="1"/>
          </p:cNvSpPr>
          <p:nvPr>
            <p:ph type="title"/>
          </p:nvPr>
        </p:nvSpPr>
        <p:spPr/>
        <p:txBody>
          <a:bodyPr/>
          <a:lstStyle/>
          <a:p>
            <a:pPr algn="ctr"/>
            <a:r>
              <a:rPr lang="es-ES" dirty="0"/>
              <a:t>La oratoria de exhibición</a:t>
            </a:r>
          </a:p>
        </p:txBody>
      </p:sp>
      <p:sp>
        <p:nvSpPr>
          <p:cNvPr id="3" name="Marcador de contenido 2">
            <a:extLst>
              <a:ext uri="{FF2B5EF4-FFF2-40B4-BE49-F238E27FC236}">
                <a16:creationId xmlns:a16="http://schemas.microsoft.com/office/drawing/2014/main" id="{DA15F4EC-0E8E-4ACD-A917-718C50BF7ACA}"/>
              </a:ext>
            </a:extLst>
          </p:cNvPr>
          <p:cNvSpPr>
            <a:spLocks noGrp="1"/>
          </p:cNvSpPr>
          <p:nvPr>
            <p:ph idx="1"/>
          </p:nvPr>
        </p:nvSpPr>
        <p:spPr/>
        <p:txBody>
          <a:bodyPr/>
          <a:lstStyle/>
          <a:p>
            <a:r>
              <a:rPr lang="es-ES" dirty="0"/>
              <a:t>Tenía menos importancia que las anteriores, ya que el auditorio no tenía que tomar ninguna decisión sobre lo expuesto.</a:t>
            </a:r>
          </a:p>
          <a:p>
            <a:r>
              <a:rPr lang="es-ES" dirty="0"/>
              <a:t>Podía desarrollarse en distintos escenarios: ante grandes multitudes en festividades, en honor a los caídos o en ámbitos privados como banquetes o funerales.</a:t>
            </a:r>
          </a:p>
          <a:p>
            <a:r>
              <a:rPr lang="es-ES" dirty="0">
                <a:hlinkClick r:id="rId2"/>
              </a:rPr>
              <a:t>https://www.youtube.com/watch?v=_pnDwRHeuD8</a:t>
            </a:r>
            <a:endParaRPr lang="es-ES" dirty="0"/>
          </a:p>
        </p:txBody>
      </p:sp>
    </p:spTree>
    <p:extLst>
      <p:ext uri="{BB962C8B-B14F-4D97-AF65-F5344CB8AC3E}">
        <p14:creationId xmlns:p14="http://schemas.microsoft.com/office/powerpoint/2010/main" val="3737658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B5F075-DF1A-4D1C-A236-304D58A016A4}"/>
              </a:ext>
            </a:extLst>
          </p:cNvPr>
          <p:cNvSpPr>
            <a:spLocks noGrp="1"/>
          </p:cNvSpPr>
          <p:nvPr>
            <p:ph type="title"/>
          </p:nvPr>
        </p:nvSpPr>
        <p:spPr/>
        <p:txBody>
          <a:bodyPr/>
          <a:lstStyle/>
          <a:p>
            <a:pPr algn="ctr"/>
            <a:r>
              <a:rPr lang="es-ES" dirty="0"/>
              <a:t>Elaboración del discurso</a:t>
            </a:r>
          </a:p>
        </p:txBody>
      </p:sp>
      <p:sp>
        <p:nvSpPr>
          <p:cNvPr id="3" name="Marcador de contenido 2">
            <a:extLst>
              <a:ext uri="{FF2B5EF4-FFF2-40B4-BE49-F238E27FC236}">
                <a16:creationId xmlns:a16="http://schemas.microsoft.com/office/drawing/2014/main" id="{CC646080-F1D4-4775-A246-0F1CB226DC7E}"/>
              </a:ext>
            </a:extLst>
          </p:cNvPr>
          <p:cNvSpPr>
            <a:spLocks noGrp="1"/>
          </p:cNvSpPr>
          <p:nvPr>
            <p:ph idx="1"/>
          </p:nvPr>
        </p:nvSpPr>
        <p:spPr/>
        <p:txBody>
          <a:bodyPr/>
          <a:lstStyle/>
          <a:p>
            <a:pPr>
              <a:buAutoNum type="arabicParenR"/>
            </a:pPr>
            <a:r>
              <a:rPr lang="es-ES" dirty="0"/>
              <a:t>Seleccionar aquellas cuestiones y aspectos más adecuados para el discurso que quieres preparar.</a:t>
            </a:r>
          </a:p>
          <a:p>
            <a:pPr>
              <a:buAutoNum type="arabicParenR"/>
            </a:pPr>
            <a:r>
              <a:rPr lang="es-ES" dirty="0"/>
              <a:t>Decidir el orden en el que se van a presentar los elementos seleccionados: empezar con los argumentos medianamente fuertes, seguir con los menos consistentes y reservar para el final los más contundentes.</a:t>
            </a:r>
          </a:p>
          <a:p>
            <a:pPr>
              <a:buAutoNum type="arabicParenR"/>
            </a:pPr>
            <a:r>
              <a:rPr lang="es-ES" dirty="0"/>
              <a:t>Después hay que determinar el tipo de discurso, el tipo de palabras, el orden en el que se presentan y la presencia mayor o menor de figuras literarias.</a:t>
            </a:r>
          </a:p>
          <a:p>
            <a:pPr>
              <a:buAutoNum type="arabicParenR"/>
            </a:pPr>
            <a:r>
              <a:rPr lang="es-ES" dirty="0"/>
              <a:t>Luego llegaba la memorización.</a:t>
            </a:r>
          </a:p>
          <a:p>
            <a:pPr>
              <a:buAutoNum type="arabicParenR"/>
            </a:pPr>
            <a:r>
              <a:rPr lang="es-ES" dirty="0"/>
              <a:t>Por último, la declamación en la que se tenían en cuenta aspectos como los gestos y la entonación, que debían estar acordes con el contenido. </a:t>
            </a:r>
          </a:p>
          <a:p>
            <a:pPr>
              <a:buAutoNum type="arabicParenR"/>
            </a:pPr>
            <a:endParaRPr lang="es-ES" dirty="0"/>
          </a:p>
          <a:p>
            <a:pPr>
              <a:buAutoNum type="arabicParenR"/>
            </a:pPr>
            <a:endParaRPr lang="es-ES" dirty="0"/>
          </a:p>
        </p:txBody>
      </p:sp>
    </p:spTree>
    <p:extLst>
      <p:ext uri="{BB962C8B-B14F-4D97-AF65-F5344CB8AC3E}">
        <p14:creationId xmlns:p14="http://schemas.microsoft.com/office/powerpoint/2010/main" val="9214207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table">
  <a:themeElements>
    <a:clrScheme name="Quotable">
      <a:dk1>
        <a:sysClr val="windowText" lastClr="000000"/>
      </a:dk1>
      <a:lt1>
        <a:sysClr val="window" lastClr="FFFFFF"/>
      </a:lt1>
      <a:dk2>
        <a:srgbClr val="212121"/>
      </a:dk2>
      <a:lt2>
        <a:srgbClr val="636363"/>
      </a:lt2>
      <a:accent1>
        <a:srgbClr val="8664B0"/>
      </a:accent1>
      <a:accent2>
        <a:srgbClr val="D75BCD"/>
      </a:accent2>
      <a:accent3>
        <a:srgbClr val="E54D86"/>
      </a:accent3>
      <a:accent4>
        <a:srgbClr val="DE4547"/>
      </a:accent4>
      <a:accent5>
        <a:srgbClr val="F16E40"/>
      </a:accent5>
      <a:accent6>
        <a:srgbClr val="EB9C5A"/>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7AF46513-5B0D-4B03-9323-32F3F0BFC9D6}"/>
    </a:ext>
  </a:extLst>
</a:theme>
</file>

<file path=docProps/app.xml><?xml version="1.0" encoding="utf-8"?>
<Properties xmlns="http://schemas.openxmlformats.org/officeDocument/2006/extended-properties" xmlns:vt="http://schemas.openxmlformats.org/officeDocument/2006/docPropsVTypes">
  <TotalTime>50</TotalTime>
  <Words>897</Words>
  <Application>Microsoft Office PowerPoint</Application>
  <PresentationFormat>Panorámica</PresentationFormat>
  <Paragraphs>52</Paragraphs>
  <Slides>10</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10</vt:i4>
      </vt:variant>
    </vt:vector>
  </HeadingPairs>
  <TitlesOfParts>
    <vt:vector size="13" baseType="lpstr">
      <vt:lpstr>Century Gothic</vt:lpstr>
      <vt:lpstr>Wingdings 2</vt:lpstr>
      <vt:lpstr>Citable</vt:lpstr>
      <vt:lpstr>La oratoria en la Antigüedad </vt:lpstr>
      <vt:lpstr>¿Qué es la oratoria?</vt:lpstr>
      <vt:lpstr>Los oradores</vt:lpstr>
      <vt:lpstr>Los orígenes de la oratoria</vt:lpstr>
      <vt:lpstr>Tipos de oratoria</vt:lpstr>
      <vt:lpstr>La oratoria forense o judicial</vt:lpstr>
      <vt:lpstr>La oratoria política</vt:lpstr>
      <vt:lpstr>La oratoria de exhibición</vt:lpstr>
      <vt:lpstr>Elaboración del discurso</vt:lpstr>
      <vt:lpstr>Partes del discurso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oratoria en la Antigüedad</dc:title>
  <dc:creator>Soraya Gahete Muñoz</dc:creator>
  <cp:lastModifiedBy>Soraya Gahete Muñoz</cp:lastModifiedBy>
  <cp:revision>7</cp:revision>
  <dcterms:created xsi:type="dcterms:W3CDTF">2020-10-21T08:07:03Z</dcterms:created>
  <dcterms:modified xsi:type="dcterms:W3CDTF">2020-10-29T12:46:38Z</dcterms:modified>
</cp:coreProperties>
</file>