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D4F48-1C39-4F7E-9AC3-44E8120E6D40}" v="9" dt="2021-04-22T14:30:3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aya Gahete Muñoz" userId="525614cc527e492b" providerId="LiveId" clId="{674D4F48-1C39-4F7E-9AC3-44E8120E6D40}"/>
    <pc:docChg chg="undo custSel addSld modSld">
      <pc:chgData name="Soraya Gahete Muñoz" userId="525614cc527e492b" providerId="LiveId" clId="{674D4F48-1C39-4F7E-9AC3-44E8120E6D40}" dt="2021-04-22T14:30:31.197" v="1694"/>
      <pc:docMkLst>
        <pc:docMk/>
      </pc:docMkLst>
      <pc:sldChg chg="modSp mod">
        <pc:chgData name="Soraya Gahete Muñoz" userId="525614cc527e492b" providerId="LiveId" clId="{674D4F48-1C39-4F7E-9AC3-44E8120E6D40}" dt="2021-04-22T14:11:32.112" v="167" actId="20577"/>
        <pc:sldMkLst>
          <pc:docMk/>
          <pc:sldMk cId="108475795" sldId="275"/>
        </pc:sldMkLst>
        <pc:spChg chg="mod">
          <ac:chgData name="Soraya Gahete Muñoz" userId="525614cc527e492b" providerId="LiveId" clId="{674D4F48-1C39-4F7E-9AC3-44E8120E6D40}" dt="2021-04-22T14:11:32.112" v="167" actId="20577"/>
          <ac:spMkLst>
            <pc:docMk/>
            <pc:sldMk cId="108475795" sldId="275"/>
            <ac:spMk id="3" creationId="{E8FCD2D3-C29D-49C6-8E91-8729A33EC8BB}"/>
          </ac:spMkLst>
        </pc:spChg>
      </pc:sldChg>
      <pc:sldChg chg="addSp modSp mod setBg">
        <pc:chgData name="Soraya Gahete Muñoz" userId="525614cc527e492b" providerId="LiveId" clId="{674D4F48-1C39-4F7E-9AC3-44E8120E6D40}" dt="2021-04-22T14:10:53.196" v="143" actId="27614"/>
        <pc:sldMkLst>
          <pc:docMk/>
          <pc:sldMk cId="859511939" sldId="282"/>
        </pc:sldMkLst>
        <pc:spChg chg="mod">
          <ac:chgData name="Soraya Gahete Muñoz" userId="525614cc527e492b" providerId="LiveId" clId="{674D4F48-1C39-4F7E-9AC3-44E8120E6D40}" dt="2021-04-22T14:10:46.901" v="142" actId="26606"/>
          <ac:spMkLst>
            <pc:docMk/>
            <pc:sldMk cId="859511939" sldId="282"/>
            <ac:spMk id="2" creationId="{253B4E92-C468-4262-845A-D833F64B606A}"/>
          </ac:spMkLst>
        </pc:spChg>
        <pc:spChg chg="mod ord">
          <ac:chgData name="Soraya Gahete Muñoz" userId="525614cc527e492b" providerId="LiveId" clId="{674D4F48-1C39-4F7E-9AC3-44E8120E6D40}" dt="2021-04-22T14:10:46.901" v="142" actId="26606"/>
          <ac:spMkLst>
            <pc:docMk/>
            <pc:sldMk cId="859511939" sldId="282"/>
            <ac:spMk id="3" creationId="{A14AA250-D085-440D-9CF0-D0C3225A9AE7}"/>
          </ac:spMkLst>
        </pc:spChg>
        <pc:spChg chg="add">
          <ac:chgData name="Soraya Gahete Muñoz" userId="525614cc527e492b" providerId="LiveId" clId="{674D4F48-1C39-4F7E-9AC3-44E8120E6D40}" dt="2021-04-22T14:10:46.901" v="142" actId="26606"/>
          <ac:spMkLst>
            <pc:docMk/>
            <pc:sldMk cId="859511939" sldId="282"/>
            <ac:spMk id="9" creationId="{EB6743CF-E74B-4A3C-A785-599069DB89DF}"/>
          </ac:spMkLst>
        </pc:spChg>
        <pc:picChg chg="add mod">
          <ac:chgData name="Soraya Gahete Muñoz" userId="525614cc527e492b" providerId="LiveId" clId="{674D4F48-1C39-4F7E-9AC3-44E8120E6D40}" dt="2021-04-22T14:10:53.196" v="143" actId="27614"/>
          <ac:picMkLst>
            <pc:docMk/>
            <pc:sldMk cId="859511939" sldId="282"/>
            <ac:picMk id="4" creationId="{44FF1E58-87CA-4AF1-9D86-E499F6D69218}"/>
          </ac:picMkLst>
        </pc:picChg>
      </pc:sldChg>
      <pc:sldChg chg="addSp modSp new mod setBg">
        <pc:chgData name="Soraya Gahete Muñoz" userId="525614cc527e492b" providerId="LiveId" clId="{674D4F48-1C39-4F7E-9AC3-44E8120E6D40}" dt="2021-04-22T14:27:34.185" v="1647" actId="123"/>
        <pc:sldMkLst>
          <pc:docMk/>
          <pc:sldMk cId="1868010527" sldId="283"/>
        </pc:sldMkLst>
        <pc:spChg chg="mod">
          <ac:chgData name="Soraya Gahete Muñoz" userId="525614cc527e492b" providerId="LiveId" clId="{674D4F48-1C39-4F7E-9AC3-44E8120E6D40}" dt="2021-04-22T14:24:04.576" v="1328" actId="26606"/>
          <ac:spMkLst>
            <pc:docMk/>
            <pc:sldMk cId="1868010527" sldId="283"/>
            <ac:spMk id="2" creationId="{BC32663B-4B65-4F9E-A783-5009C09F516C}"/>
          </ac:spMkLst>
        </pc:spChg>
        <pc:spChg chg="mod">
          <ac:chgData name="Soraya Gahete Muñoz" userId="525614cc527e492b" providerId="LiveId" clId="{674D4F48-1C39-4F7E-9AC3-44E8120E6D40}" dt="2021-04-22T14:27:34.185" v="1647" actId="123"/>
          <ac:spMkLst>
            <pc:docMk/>
            <pc:sldMk cId="1868010527" sldId="283"/>
            <ac:spMk id="3" creationId="{F23C268D-0C23-478F-AECE-A921FACCDA4C}"/>
          </ac:spMkLst>
        </pc:spChg>
        <pc:picChg chg="add mod">
          <ac:chgData name="Soraya Gahete Muñoz" userId="525614cc527e492b" providerId="LiveId" clId="{674D4F48-1C39-4F7E-9AC3-44E8120E6D40}" dt="2021-04-22T14:24:18.447" v="1332" actId="26606"/>
          <ac:picMkLst>
            <pc:docMk/>
            <pc:sldMk cId="1868010527" sldId="283"/>
            <ac:picMk id="2050" creationId="{F7D043E0-F0F1-4ECA-A073-BA766263B9F7}"/>
          </ac:picMkLst>
        </pc:picChg>
      </pc:sldChg>
      <pc:sldChg chg="addSp modSp new mod setBg">
        <pc:chgData name="Soraya Gahete Muñoz" userId="525614cc527e492b" providerId="LiveId" clId="{674D4F48-1C39-4F7E-9AC3-44E8120E6D40}" dt="2021-04-22T14:20:39.210" v="1166" actId="26606"/>
        <pc:sldMkLst>
          <pc:docMk/>
          <pc:sldMk cId="353628129" sldId="284"/>
        </pc:sldMkLst>
        <pc:spChg chg="mod">
          <ac:chgData name="Soraya Gahete Muñoz" userId="525614cc527e492b" providerId="LiveId" clId="{674D4F48-1C39-4F7E-9AC3-44E8120E6D40}" dt="2021-04-22T14:20:39.210" v="1166" actId="26606"/>
          <ac:spMkLst>
            <pc:docMk/>
            <pc:sldMk cId="353628129" sldId="284"/>
            <ac:spMk id="2" creationId="{0CE50AFF-B38B-43F2-A1EF-6DF8D33063E7}"/>
          </ac:spMkLst>
        </pc:spChg>
        <pc:spChg chg="mod ord">
          <ac:chgData name="Soraya Gahete Muñoz" userId="525614cc527e492b" providerId="LiveId" clId="{674D4F48-1C39-4F7E-9AC3-44E8120E6D40}" dt="2021-04-22T14:20:39.210" v="1166" actId="26606"/>
          <ac:spMkLst>
            <pc:docMk/>
            <pc:sldMk cId="353628129" sldId="284"/>
            <ac:spMk id="3" creationId="{2A94DC50-E2B4-4730-9705-7B7A124FDE1F}"/>
          </ac:spMkLst>
        </pc:spChg>
        <pc:spChg chg="add">
          <ac:chgData name="Soraya Gahete Muñoz" userId="525614cc527e492b" providerId="LiveId" clId="{674D4F48-1C39-4F7E-9AC3-44E8120E6D40}" dt="2021-04-22T14:20:39.210" v="1166" actId="26606"/>
          <ac:spMkLst>
            <pc:docMk/>
            <pc:sldMk cId="353628129" sldId="284"/>
            <ac:spMk id="71" creationId="{EB6743CF-E74B-4A3C-A785-599069DB89DF}"/>
          </ac:spMkLst>
        </pc:spChg>
        <pc:picChg chg="add mod">
          <ac:chgData name="Soraya Gahete Muñoz" userId="525614cc527e492b" providerId="LiveId" clId="{674D4F48-1C39-4F7E-9AC3-44E8120E6D40}" dt="2021-04-22T14:20:39.210" v="1166" actId="26606"/>
          <ac:picMkLst>
            <pc:docMk/>
            <pc:sldMk cId="353628129" sldId="284"/>
            <ac:picMk id="1026" creationId="{86B55030-9B00-41FF-85B4-3C5FEAF9B22C}"/>
          </ac:picMkLst>
        </pc:picChg>
      </pc:sldChg>
      <pc:sldChg chg="addSp modSp new mod setBg">
        <pc:chgData name="Soraya Gahete Muñoz" userId="525614cc527e492b" providerId="LiveId" clId="{674D4F48-1C39-4F7E-9AC3-44E8120E6D40}" dt="2021-04-22T14:29:09.758" v="1668" actId="26606"/>
        <pc:sldMkLst>
          <pc:docMk/>
          <pc:sldMk cId="2688358105" sldId="285"/>
        </pc:sldMkLst>
        <pc:spChg chg="mod">
          <ac:chgData name="Soraya Gahete Muñoz" userId="525614cc527e492b" providerId="LiveId" clId="{674D4F48-1C39-4F7E-9AC3-44E8120E6D40}" dt="2021-04-22T14:29:09.758" v="1668" actId="26606"/>
          <ac:spMkLst>
            <pc:docMk/>
            <pc:sldMk cId="2688358105" sldId="285"/>
            <ac:spMk id="2" creationId="{3F037943-68F6-4C8B-B0D8-85A097A289B9}"/>
          </ac:spMkLst>
        </pc:spChg>
        <pc:spChg chg="mod">
          <ac:chgData name="Soraya Gahete Muñoz" userId="525614cc527e492b" providerId="LiveId" clId="{674D4F48-1C39-4F7E-9AC3-44E8120E6D40}" dt="2021-04-22T14:29:09.758" v="1668" actId="26606"/>
          <ac:spMkLst>
            <pc:docMk/>
            <pc:sldMk cId="2688358105" sldId="285"/>
            <ac:spMk id="3" creationId="{3A5DC40B-F29D-41E6-AE1E-2CED08FAC978}"/>
          </ac:spMkLst>
        </pc:spChg>
        <pc:picChg chg="add mod">
          <ac:chgData name="Soraya Gahete Muñoz" userId="525614cc527e492b" providerId="LiveId" clId="{674D4F48-1C39-4F7E-9AC3-44E8120E6D40}" dt="2021-04-22T14:29:09.758" v="1668" actId="26606"/>
          <ac:picMkLst>
            <pc:docMk/>
            <pc:sldMk cId="2688358105" sldId="285"/>
            <ac:picMk id="3074" creationId="{12534A4E-A3E9-4058-8E39-839D341107BE}"/>
          </ac:picMkLst>
        </pc:picChg>
      </pc:sldChg>
      <pc:sldChg chg="addSp delSp modSp new mod setBg">
        <pc:chgData name="Soraya Gahete Muñoz" userId="525614cc527e492b" providerId="LiveId" clId="{674D4F48-1C39-4F7E-9AC3-44E8120E6D40}" dt="2021-04-22T14:30:31.197" v="1694"/>
        <pc:sldMkLst>
          <pc:docMk/>
          <pc:sldMk cId="4213327484" sldId="286"/>
        </pc:sldMkLst>
        <pc:spChg chg="mod">
          <ac:chgData name="Soraya Gahete Muñoz" userId="525614cc527e492b" providerId="LiveId" clId="{674D4F48-1C39-4F7E-9AC3-44E8120E6D40}" dt="2021-04-22T14:30:12.346" v="1692" actId="26606"/>
          <ac:spMkLst>
            <pc:docMk/>
            <pc:sldMk cId="4213327484" sldId="286"/>
            <ac:spMk id="2" creationId="{A161179D-8A87-4D28-A1B7-972DA4418E28}"/>
          </ac:spMkLst>
        </pc:spChg>
        <pc:spChg chg="del">
          <ac:chgData name="Soraya Gahete Muñoz" userId="525614cc527e492b" providerId="LiveId" clId="{674D4F48-1C39-4F7E-9AC3-44E8120E6D40}" dt="2021-04-22T14:30:09.583" v="1691"/>
          <ac:spMkLst>
            <pc:docMk/>
            <pc:sldMk cId="4213327484" sldId="286"/>
            <ac:spMk id="3" creationId="{8DDA5B6D-07F4-49C0-B2A7-86357D72B19D}"/>
          </ac:spMkLst>
        </pc:spChg>
        <pc:spChg chg="add mod">
          <ac:chgData name="Soraya Gahete Muñoz" userId="525614cc527e492b" providerId="LiveId" clId="{674D4F48-1C39-4F7E-9AC3-44E8120E6D40}" dt="2021-04-22T14:30:16.306" v="1693" actId="478"/>
          <ac:spMkLst>
            <pc:docMk/>
            <pc:sldMk cId="4213327484" sldId="286"/>
            <ac:spMk id="4" creationId="{ECFFE586-CDF6-4A6D-ABF3-029A82FAC89E}"/>
          </ac:spMkLst>
        </pc:spChg>
        <pc:grpChg chg="add">
          <ac:chgData name="Soraya Gahete Muñoz" userId="525614cc527e492b" providerId="LiveId" clId="{674D4F48-1C39-4F7E-9AC3-44E8120E6D40}" dt="2021-04-22T14:30:12.346" v="1692" actId="26606"/>
          <ac:grpSpMkLst>
            <pc:docMk/>
            <pc:sldMk cId="4213327484" sldId="286"/>
            <ac:grpSpMk id="71" creationId="{88C9B83F-64CD-41C1-925F-A08801FFD0BD}"/>
          </ac:grpSpMkLst>
        </pc:grpChg>
        <pc:picChg chg="add del mod">
          <ac:chgData name="Soraya Gahete Muñoz" userId="525614cc527e492b" providerId="LiveId" clId="{674D4F48-1C39-4F7E-9AC3-44E8120E6D40}" dt="2021-04-22T14:30:16.306" v="1693" actId="478"/>
          <ac:picMkLst>
            <pc:docMk/>
            <pc:sldMk cId="4213327484" sldId="286"/>
            <ac:picMk id="4098" creationId="{D329E7DD-DFB9-44C2-A223-06FAD357A3DD}"/>
          </ac:picMkLst>
        </pc:picChg>
        <pc:picChg chg="add">
          <ac:chgData name="Soraya Gahete Muñoz" userId="525614cc527e492b" providerId="LiveId" clId="{674D4F48-1C39-4F7E-9AC3-44E8120E6D40}" dt="2021-04-22T14:30:31.197" v="1694"/>
          <ac:picMkLst>
            <pc:docMk/>
            <pc:sldMk cId="4213327484" sldId="286"/>
            <ac:picMk id="4100" creationId="{6109024C-B1D8-41A4-87AD-5CF8802F40B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eu7lANFmvP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1E584-EE3C-4FD4-92B9-CEB9D32781C0}"/>
              </a:ext>
            </a:extLst>
          </p:cNvPr>
          <p:cNvSpPr>
            <a:spLocks noGrp="1"/>
          </p:cNvSpPr>
          <p:nvPr>
            <p:ph type="ctrTitle"/>
          </p:nvPr>
        </p:nvSpPr>
        <p:spPr/>
        <p:txBody>
          <a:bodyPr/>
          <a:lstStyle/>
          <a:p>
            <a:pPr algn="ctr"/>
            <a:r>
              <a:rPr lang="es-ES" dirty="0"/>
              <a:t>La religión en Grecia y Roma.</a:t>
            </a:r>
          </a:p>
        </p:txBody>
      </p:sp>
    </p:spTree>
    <p:extLst>
      <p:ext uri="{BB962C8B-B14F-4D97-AF65-F5344CB8AC3E}">
        <p14:creationId xmlns:p14="http://schemas.microsoft.com/office/powerpoint/2010/main" val="315889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C0F5D-4E64-4CE2-81A4-CEF16C4E920E}"/>
              </a:ext>
            </a:extLst>
          </p:cNvPr>
          <p:cNvSpPr>
            <a:spLocks noGrp="1"/>
          </p:cNvSpPr>
          <p:nvPr>
            <p:ph type="title"/>
          </p:nvPr>
        </p:nvSpPr>
        <p:spPr>
          <a:xfrm>
            <a:off x="677334" y="609600"/>
            <a:ext cx="3599244" cy="1320800"/>
          </a:xfrm>
        </p:spPr>
        <p:txBody>
          <a:bodyPr anchor="t">
            <a:normAutofit/>
          </a:bodyPr>
          <a:lstStyle/>
          <a:p>
            <a:pPr algn="ctr"/>
            <a:r>
              <a:rPr lang="es-ES" dirty="0"/>
              <a:t>Los Juegos Olímpicos</a:t>
            </a:r>
          </a:p>
        </p:txBody>
      </p:sp>
      <p:pic>
        <p:nvPicPr>
          <p:cNvPr id="4" name="Imagen 3">
            <a:extLst>
              <a:ext uri="{FF2B5EF4-FFF2-40B4-BE49-F238E27FC236}">
                <a16:creationId xmlns:a16="http://schemas.microsoft.com/office/drawing/2014/main" id="{6ED5FBC8-C934-43CB-9558-8C3A43C25D73}"/>
              </a:ext>
            </a:extLst>
          </p:cNvPr>
          <p:cNvPicPr>
            <a:picLocks noChangeAspect="1"/>
          </p:cNvPicPr>
          <p:nvPr/>
        </p:nvPicPr>
        <p:blipFill>
          <a:blip r:embed="rId2"/>
          <a:stretch>
            <a:fillRect/>
          </a:stretch>
        </p:blipFill>
        <p:spPr>
          <a:xfrm>
            <a:off x="799814" y="2159331"/>
            <a:ext cx="3854481" cy="2122757"/>
          </a:xfrm>
          <a:prstGeom prst="rect">
            <a:avLst/>
          </a:prstGeom>
        </p:spPr>
      </p:pic>
      <p:sp>
        <p:nvSpPr>
          <p:cNvPr id="3" name="Marcador de contenido 2">
            <a:extLst>
              <a:ext uri="{FF2B5EF4-FFF2-40B4-BE49-F238E27FC236}">
                <a16:creationId xmlns:a16="http://schemas.microsoft.com/office/drawing/2014/main" id="{07AA7978-8F25-429B-AFEE-AA706C281A0F}"/>
              </a:ext>
            </a:extLst>
          </p:cNvPr>
          <p:cNvSpPr>
            <a:spLocks noGrp="1"/>
          </p:cNvSpPr>
          <p:nvPr>
            <p:ph idx="1"/>
          </p:nvPr>
        </p:nvSpPr>
        <p:spPr>
          <a:xfrm>
            <a:off x="4860322" y="436099"/>
            <a:ext cx="5479431" cy="5493064"/>
          </a:xfrm>
        </p:spPr>
        <p:txBody>
          <a:bodyPr>
            <a:normAutofit lnSpcReduction="10000"/>
          </a:bodyPr>
          <a:lstStyle/>
          <a:p>
            <a:pPr>
              <a:lnSpc>
                <a:spcPct val="90000"/>
              </a:lnSpc>
            </a:pPr>
            <a:r>
              <a:rPr lang="es-ES" dirty="0"/>
              <a:t>Los Juegos Olímpicos tienen su origen en ceremonias religiosas. Se piensa que eran competiciones que se hacían para honrar a un difunto o bien ritos de fertilidad o de iniciación.</a:t>
            </a:r>
          </a:p>
          <a:p>
            <a:pPr>
              <a:lnSpc>
                <a:spcPct val="90000"/>
              </a:lnSpc>
            </a:pPr>
            <a:r>
              <a:rPr lang="es-ES" dirty="0"/>
              <a:t>La primera Olimpiada tuvo lugar en Olimpia en el año 776 a.C. y constaba de una única prueba: una carrera en un estadio.</a:t>
            </a:r>
          </a:p>
          <a:p>
            <a:pPr>
              <a:lnSpc>
                <a:spcPct val="90000"/>
              </a:lnSpc>
            </a:pPr>
            <a:r>
              <a:rPr lang="es-ES" dirty="0"/>
              <a:t>Tras la victoria de los griegos en las guerras médicas, estas competiciones tuvieron un carácter de unidad de todas las polis griegas. Con la llegada del cristianismo los Juegos Olímpicos quedaron prohibidos.</a:t>
            </a:r>
          </a:p>
          <a:p>
            <a:pPr>
              <a:lnSpc>
                <a:spcPct val="90000"/>
              </a:lnSpc>
            </a:pPr>
            <a:r>
              <a:rPr lang="es-ES" dirty="0"/>
              <a:t>Los Juegos se celebraban cada cuatro años en verano y duraban cinco o seis días. Varios meses antes, tres mensajeros recorrían las polis griegas anunciando la tregua sagrada, que permitía a los deportistas y espectadores viajar con seguridad a Olimpia. Solo podían participar en los Juegos Olímpicos los hombres libres, hijos legítimos de padres griegos y que no hubiesen cometido ningún delito.</a:t>
            </a:r>
          </a:p>
        </p:txBody>
      </p:sp>
    </p:spTree>
    <p:extLst>
      <p:ext uri="{BB962C8B-B14F-4D97-AF65-F5344CB8AC3E}">
        <p14:creationId xmlns:p14="http://schemas.microsoft.com/office/powerpoint/2010/main" val="329757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B5ABA-B10D-4F28-B40F-4C1F3A7E3B20}"/>
              </a:ext>
            </a:extLst>
          </p:cNvPr>
          <p:cNvSpPr>
            <a:spLocks noGrp="1"/>
          </p:cNvSpPr>
          <p:nvPr>
            <p:ph type="title"/>
          </p:nvPr>
        </p:nvSpPr>
        <p:spPr>
          <a:xfrm>
            <a:off x="677334" y="609600"/>
            <a:ext cx="8596668" cy="675861"/>
          </a:xfrm>
        </p:spPr>
        <p:txBody>
          <a:bodyPr/>
          <a:lstStyle/>
          <a:p>
            <a:pPr algn="ctr"/>
            <a:r>
              <a:rPr lang="es-ES" b="1" dirty="0"/>
              <a:t>Los Juegos Olímpicos</a:t>
            </a:r>
          </a:p>
        </p:txBody>
      </p:sp>
      <p:sp>
        <p:nvSpPr>
          <p:cNvPr id="3" name="Marcador de contenido 2">
            <a:extLst>
              <a:ext uri="{FF2B5EF4-FFF2-40B4-BE49-F238E27FC236}">
                <a16:creationId xmlns:a16="http://schemas.microsoft.com/office/drawing/2014/main" id="{E1B7E857-8C65-48D1-A280-094FE1D11D0B}"/>
              </a:ext>
            </a:extLst>
          </p:cNvPr>
          <p:cNvSpPr>
            <a:spLocks noGrp="1"/>
          </p:cNvSpPr>
          <p:nvPr>
            <p:ph idx="1"/>
          </p:nvPr>
        </p:nvSpPr>
        <p:spPr>
          <a:xfrm>
            <a:off x="677333" y="1285461"/>
            <a:ext cx="9314805" cy="4755901"/>
          </a:xfrm>
        </p:spPr>
        <p:txBody>
          <a:bodyPr/>
          <a:lstStyle/>
          <a:p>
            <a:pPr algn="just"/>
            <a:r>
              <a:rPr lang="es-ES" dirty="0"/>
              <a:t>Los atletas se presentaban un mes antes en Olimpia y eran examinados por los </a:t>
            </a:r>
            <a:r>
              <a:rPr lang="es-ES" dirty="0" err="1"/>
              <a:t>helanódicas</a:t>
            </a:r>
            <a:r>
              <a:rPr lang="es-ES" dirty="0"/>
              <a:t> (jueces deportivos de carácter religioso), quienes los distribuían en dos categorías: niños y adultos. Durante ese mes entrenaban constantemente y llevaban una alimentación muy cuidada. Cuando </a:t>
            </a:r>
            <a:r>
              <a:rPr lang="es-ES" dirty="0" err="1"/>
              <a:t>se´acercaba</a:t>
            </a:r>
            <a:r>
              <a:rPr lang="es-ES" dirty="0"/>
              <a:t> el día de los juegos debían realizar el juramento olímpico ante la imagen de Zeus, donde se comprometían a respetar las normas.</a:t>
            </a:r>
          </a:p>
          <a:p>
            <a:pPr algn="just"/>
            <a:r>
              <a:rPr lang="es-ES" dirty="0"/>
              <a:t>Entre los deportes practicados se encontraban: las carreras, el salto, lanzamiento de disco y de jabalina, pentatlón, lucha, boxeo y carreras de carros. </a:t>
            </a:r>
          </a:p>
          <a:p>
            <a:pPr algn="just"/>
            <a:r>
              <a:rPr lang="es-ES" dirty="0"/>
              <a:t>Las competiciones se mezclaban con actos de culto, como la procesión que tenía lugar hasta el altar de Zeus, donde se le ofrecían una serie de ofrendas. El acto religioso más importante era la hecatombe, un sacrificio de cien bueyes. </a:t>
            </a:r>
          </a:p>
          <a:p>
            <a:pPr algn="just"/>
            <a:r>
              <a:rPr lang="es-ES" dirty="0"/>
              <a:t>A los Juegos Olímpicos asistían también muchas personas, no solo espectadores sino también vendedores o personas que ofrecían distintos tipos e espectáculo. Al no haber alojamientos los espectadores dormían a la intemperie. </a:t>
            </a:r>
          </a:p>
        </p:txBody>
      </p:sp>
    </p:spTree>
    <p:extLst>
      <p:ext uri="{BB962C8B-B14F-4D97-AF65-F5344CB8AC3E}">
        <p14:creationId xmlns:p14="http://schemas.microsoft.com/office/powerpoint/2010/main" val="122846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3EC3F-4BE3-4A9C-9ECA-74BA369E837C}"/>
              </a:ext>
            </a:extLst>
          </p:cNvPr>
          <p:cNvSpPr>
            <a:spLocks noGrp="1"/>
          </p:cNvSpPr>
          <p:nvPr>
            <p:ph type="title"/>
          </p:nvPr>
        </p:nvSpPr>
        <p:spPr>
          <a:xfrm>
            <a:off x="677334" y="609600"/>
            <a:ext cx="8596668" cy="728870"/>
          </a:xfrm>
        </p:spPr>
        <p:txBody>
          <a:bodyPr/>
          <a:lstStyle/>
          <a:p>
            <a:pPr algn="ctr"/>
            <a:r>
              <a:rPr lang="es-ES" b="1" dirty="0"/>
              <a:t>La religión romana</a:t>
            </a:r>
          </a:p>
        </p:txBody>
      </p:sp>
      <p:sp>
        <p:nvSpPr>
          <p:cNvPr id="3" name="Marcador de contenido 2">
            <a:extLst>
              <a:ext uri="{FF2B5EF4-FFF2-40B4-BE49-F238E27FC236}">
                <a16:creationId xmlns:a16="http://schemas.microsoft.com/office/drawing/2014/main" id="{943218B2-3803-4D51-B3AC-1CB25554BDC9}"/>
              </a:ext>
            </a:extLst>
          </p:cNvPr>
          <p:cNvSpPr>
            <a:spLocks noGrp="1"/>
          </p:cNvSpPr>
          <p:nvPr>
            <p:ph idx="1"/>
          </p:nvPr>
        </p:nvSpPr>
        <p:spPr>
          <a:xfrm>
            <a:off x="677334" y="1338471"/>
            <a:ext cx="8596668" cy="4702892"/>
          </a:xfrm>
        </p:spPr>
        <p:txBody>
          <a:bodyPr/>
          <a:lstStyle/>
          <a:p>
            <a:r>
              <a:rPr lang="es-ES" dirty="0"/>
              <a:t>En Roma, como en Grecia se practicaba una religión pública (la religión del Estado, y una religión privada, cuyo culto se llevaba a cabo en la </a:t>
            </a:r>
            <a:r>
              <a:rPr lang="es-ES" dirty="0" err="1"/>
              <a:t>domus</a:t>
            </a:r>
            <a:r>
              <a:rPr lang="es-ES" dirty="0"/>
              <a:t>. </a:t>
            </a:r>
          </a:p>
          <a:p>
            <a:r>
              <a:rPr lang="es-ES" dirty="0"/>
              <a:t>El culto doméstico era dirigido por el </a:t>
            </a:r>
            <a:r>
              <a:rPr lang="es-ES" dirty="0" err="1"/>
              <a:t>pater</a:t>
            </a:r>
            <a:r>
              <a:rPr lang="es-ES" dirty="0"/>
              <a:t> familias que ejercía de sacerdote. Los dioses a los que se veneraban eran los lares, los penates y los manes.</a:t>
            </a:r>
          </a:p>
          <a:p>
            <a:r>
              <a:rPr lang="es-ES" dirty="0"/>
              <a:t>Los lares eran los protectores de la familia y los campos.</a:t>
            </a:r>
          </a:p>
          <a:p>
            <a:r>
              <a:rPr lang="es-ES" dirty="0"/>
              <a:t>Los penates eran los proveedores de la despensa.</a:t>
            </a:r>
          </a:p>
          <a:p>
            <a:r>
              <a:rPr lang="es-ES" dirty="0"/>
              <a:t>Los manes representaban a los antepasados.</a:t>
            </a:r>
          </a:p>
        </p:txBody>
      </p:sp>
      <p:pic>
        <p:nvPicPr>
          <p:cNvPr id="4" name="Imagen 3">
            <a:extLst>
              <a:ext uri="{FF2B5EF4-FFF2-40B4-BE49-F238E27FC236}">
                <a16:creationId xmlns:a16="http://schemas.microsoft.com/office/drawing/2014/main" id="{61B8AECD-EBF0-4420-B68C-AF9567DBD747}"/>
              </a:ext>
            </a:extLst>
          </p:cNvPr>
          <p:cNvPicPr>
            <a:picLocks noChangeAspect="1"/>
          </p:cNvPicPr>
          <p:nvPr/>
        </p:nvPicPr>
        <p:blipFill>
          <a:blip r:embed="rId2"/>
          <a:stretch>
            <a:fillRect/>
          </a:stretch>
        </p:blipFill>
        <p:spPr>
          <a:xfrm>
            <a:off x="6718852" y="3059624"/>
            <a:ext cx="3615979" cy="3367680"/>
          </a:xfrm>
          <a:prstGeom prst="rect">
            <a:avLst/>
          </a:prstGeom>
        </p:spPr>
      </p:pic>
    </p:spTree>
    <p:extLst>
      <p:ext uri="{BB962C8B-B14F-4D97-AF65-F5344CB8AC3E}">
        <p14:creationId xmlns:p14="http://schemas.microsoft.com/office/powerpoint/2010/main" val="66993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70EDA-3D24-4B93-86EB-F32491412AE1}"/>
              </a:ext>
            </a:extLst>
          </p:cNvPr>
          <p:cNvSpPr>
            <a:spLocks noGrp="1"/>
          </p:cNvSpPr>
          <p:nvPr>
            <p:ph type="title"/>
          </p:nvPr>
        </p:nvSpPr>
        <p:spPr>
          <a:xfrm>
            <a:off x="677334" y="609600"/>
            <a:ext cx="8596668" cy="848139"/>
          </a:xfrm>
        </p:spPr>
        <p:txBody>
          <a:bodyPr/>
          <a:lstStyle/>
          <a:p>
            <a:pPr algn="ctr"/>
            <a:r>
              <a:rPr lang="es-ES" b="1" dirty="0"/>
              <a:t>La religión romana</a:t>
            </a:r>
          </a:p>
        </p:txBody>
      </p:sp>
      <p:sp>
        <p:nvSpPr>
          <p:cNvPr id="3" name="Marcador de contenido 2">
            <a:extLst>
              <a:ext uri="{FF2B5EF4-FFF2-40B4-BE49-F238E27FC236}">
                <a16:creationId xmlns:a16="http://schemas.microsoft.com/office/drawing/2014/main" id="{3A5B359E-3028-4881-9CE5-E1D9FF445862}"/>
              </a:ext>
            </a:extLst>
          </p:cNvPr>
          <p:cNvSpPr>
            <a:spLocks noGrp="1"/>
          </p:cNvSpPr>
          <p:nvPr>
            <p:ph idx="1"/>
          </p:nvPr>
        </p:nvSpPr>
        <p:spPr>
          <a:xfrm>
            <a:off x="677334" y="1457739"/>
            <a:ext cx="8596668" cy="4583623"/>
          </a:xfrm>
        </p:spPr>
        <p:txBody>
          <a:bodyPr/>
          <a:lstStyle/>
          <a:p>
            <a:pPr algn="just"/>
            <a:r>
              <a:rPr lang="es-ES" dirty="0"/>
              <a:t>Los romanos asumieron la mayoría de dioses griegos a los que dieron otros nombres, pero también adoptaron dioses de otros pueblos que fueron conquistando como los etruscos. La importancia de unos sobre otros varió con el tiempo. Por ejemplo, a finales de la República la población empezó a interesarse por los dioses orientales que prometían la inmortalidad. </a:t>
            </a:r>
          </a:p>
          <a:p>
            <a:pPr algn="just"/>
            <a:r>
              <a:rPr lang="es-ES" b="1" dirty="0"/>
              <a:t>El culto imperial. </a:t>
            </a:r>
            <a:r>
              <a:rPr lang="es-ES" dirty="0"/>
              <a:t>El objetivo era lograr una unidad religiosa en todo el Imperio y, consecuentemente, la unidad política. Lo inició el emperador Augusto que combinó los elementos griegos y las tradiciones romanas y se opuso a la difusión de otros cultos extranjeros.</a:t>
            </a:r>
          </a:p>
          <a:p>
            <a:pPr algn="just"/>
            <a:r>
              <a:rPr lang="es-ES" dirty="0"/>
              <a:t>Asimismo, recibió el título de </a:t>
            </a:r>
            <a:r>
              <a:rPr lang="es-ES" b="1" dirty="0"/>
              <a:t>Augusto</a:t>
            </a:r>
            <a:r>
              <a:rPr lang="es-ES" dirty="0"/>
              <a:t> (santo, venerable); el de </a:t>
            </a:r>
            <a:r>
              <a:rPr lang="es-ES" b="1" dirty="0" err="1"/>
              <a:t>pontífex</a:t>
            </a:r>
            <a:r>
              <a:rPr lang="es-ES" b="1" dirty="0"/>
              <a:t> </a:t>
            </a:r>
            <a:r>
              <a:rPr lang="es-ES" b="1" dirty="0" err="1"/>
              <a:t>maximus</a:t>
            </a:r>
            <a:r>
              <a:rPr lang="es-ES" b="1" dirty="0"/>
              <a:t> </a:t>
            </a:r>
            <a:r>
              <a:rPr lang="es-ES" dirty="0"/>
              <a:t>(máximo responsable de la religión del Estado) y </a:t>
            </a:r>
            <a:r>
              <a:rPr lang="es-ES" b="1" dirty="0" err="1"/>
              <a:t>Pater</a:t>
            </a:r>
            <a:r>
              <a:rPr lang="es-ES" b="1" dirty="0"/>
              <a:t> </a:t>
            </a:r>
            <a:r>
              <a:rPr lang="es-ES" b="1" dirty="0" err="1"/>
              <a:t>Patriae</a:t>
            </a:r>
            <a:r>
              <a:rPr lang="es-ES" b="1" dirty="0"/>
              <a:t> </a:t>
            </a:r>
            <a:r>
              <a:rPr lang="es-ES" dirty="0"/>
              <a:t>(sacerdote supremo de la familia romana).</a:t>
            </a:r>
          </a:p>
        </p:txBody>
      </p:sp>
    </p:spTree>
    <p:extLst>
      <p:ext uri="{BB962C8B-B14F-4D97-AF65-F5344CB8AC3E}">
        <p14:creationId xmlns:p14="http://schemas.microsoft.com/office/powerpoint/2010/main" val="295604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9BB79-9823-4AF3-9A74-911937D019DA}"/>
              </a:ext>
            </a:extLst>
          </p:cNvPr>
          <p:cNvSpPr>
            <a:spLocks noGrp="1"/>
          </p:cNvSpPr>
          <p:nvPr>
            <p:ph type="title"/>
          </p:nvPr>
        </p:nvSpPr>
        <p:spPr>
          <a:xfrm>
            <a:off x="677334" y="609600"/>
            <a:ext cx="8596668" cy="714375"/>
          </a:xfrm>
        </p:spPr>
        <p:txBody>
          <a:bodyPr/>
          <a:lstStyle/>
          <a:p>
            <a:pPr algn="ctr"/>
            <a:r>
              <a:rPr lang="es-ES" b="1" dirty="0"/>
              <a:t>Mitología</a:t>
            </a:r>
          </a:p>
        </p:txBody>
      </p:sp>
      <p:sp>
        <p:nvSpPr>
          <p:cNvPr id="3" name="Marcador de contenido 2">
            <a:extLst>
              <a:ext uri="{FF2B5EF4-FFF2-40B4-BE49-F238E27FC236}">
                <a16:creationId xmlns:a16="http://schemas.microsoft.com/office/drawing/2014/main" id="{CFFC885F-A1A5-493D-BD2D-9718D99463B3}"/>
              </a:ext>
            </a:extLst>
          </p:cNvPr>
          <p:cNvSpPr>
            <a:spLocks noGrp="1"/>
          </p:cNvSpPr>
          <p:nvPr>
            <p:ph idx="1"/>
          </p:nvPr>
        </p:nvSpPr>
        <p:spPr>
          <a:xfrm>
            <a:off x="677334" y="1228725"/>
            <a:ext cx="8596668" cy="4812637"/>
          </a:xfrm>
        </p:spPr>
        <p:txBody>
          <a:bodyPr/>
          <a:lstStyle/>
          <a:p>
            <a:r>
              <a:rPr lang="es-ES" dirty="0"/>
              <a:t>La importancia de la mitología para dar respuestas a cuestiones existenciales.</a:t>
            </a:r>
          </a:p>
          <a:p>
            <a:endParaRPr lang="es-ES" dirty="0"/>
          </a:p>
          <a:p>
            <a:r>
              <a:rPr lang="es-ES" dirty="0"/>
              <a:t>La </a:t>
            </a:r>
            <a:r>
              <a:rPr lang="es-ES" b="1" dirty="0"/>
              <a:t>cosmogonía</a:t>
            </a:r>
            <a:r>
              <a:rPr lang="es-ES" dirty="0"/>
              <a:t> es el conjunto de mitos que explican el origen del universo.</a:t>
            </a:r>
          </a:p>
          <a:p>
            <a:r>
              <a:rPr lang="es-ES" dirty="0"/>
              <a:t>La </a:t>
            </a:r>
            <a:r>
              <a:rPr lang="es-ES" b="1" dirty="0"/>
              <a:t>teogonía</a:t>
            </a:r>
            <a:r>
              <a:rPr lang="es-ES" dirty="0"/>
              <a:t> es el conjunto de mitos que explican el origen de los dioses.</a:t>
            </a:r>
          </a:p>
        </p:txBody>
      </p:sp>
    </p:spTree>
    <p:extLst>
      <p:ext uri="{BB962C8B-B14F-4D97-AF65-F5344CB8AC3E}">
        <p14:creationId xmlns:p14="http://schemas.microsoft.com/office/powerpoint/2010/main" val="190426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8BBC2-0398-487C-BE6E-6C0E53EA6A9C}"/>
              </a:ext>
            </a:extLst>
          </p:cNvPr>
          <p:cNvSpPr>
            <a:spLocks noGrp="1"/>
          </p:cNvSpPr>
          <p:nvPr>
            <p:ph type="title"/>
          </p:nvPr>
        </p:nvSpPr>
        <p:spPr>
          <a:xfrm>
            <a:off x="5536734" y="609600"/>
            <a:ext cx="3737268" cy="1320800"/>
          </a:xfrm>
        </p:spPr>
        <p:txBody>
          <a:bodyPr>
            <a:normAutofit/>
          </a:bodyPr>
          <a:lstStyle/>
          <a:p>
            <a:r>
              <a:rPr lang="es-ES" b="1" dirty="0"/>
              <a:t>La teogonía</a:t>
            </a:r>
            <a:endParaRPr lang="es-ES" b="1"/>
          </a:p>
        </p:txBody>
      </p:sp>
      <p:sp>
        <p:nvSpPr>
          <p:cNvPr id="3" name="Marcador de contenido 2">
            <a:extLst>
              <a:ext uri="{FF2B5EF4-FFF2-40B4-BE49-F238E27FC236}">
                <a16:creationId xmlns:a16="http://schemas.microsoft.com/office/drawing/2014/main" id="{A152B6D1-2533-4221-B24C-BBF35BB57B7B}"/>
              </a:ext>
            </a:extLst>
          </p:cNvPr>
          <p:cNvSpPr>
            <a:spLocks noGrp="1"/>
          </p:cNvSpPr>
          <p:nvPr>
            <p:ph idx="1"/>
          </p:nvPr>
        </p:nvSpPr>
        <p:spPr>
          <a:xfrm>
            <a:off x="5209563" y="2160589"/>
            <a:ext cx="4483077" cy="3880773"/>
          </a:xfrm>
        </p:spPr>
        <p:txBody>
          <a:bodyPr>
            <a:normAutofit/>
          </a:bodyPr>
          <a:lstStyle/>
          <a:p>
            <a:r>
              <a:rPr lang="es-ES" dirty="0"/>
              <a:t>Hesíodo en su obra </a:t>
            </a:r>
            <a:r>
              <a:rPr lang="es-ES" b="1" i="1" dirty="0"/>
              <a:t>Teogonía</a:t>
            </a:r>
            <a:r>
              <a:rPr lang="es-ES" dirty="0"/>
              <a:t> cuenta que al principio solo existía el caos, el vacío. De él surgió Tártaro (el Abismo) y Gea (la Tierra). </a:t>
            </a:r>
          </a:p>
          <a:p>
            <a:r>
              <a:rPr lang="es-ES" dirty="0"/>
              <a:t>Gea engendró sola a las Montañas, al Océano y a Urano, el Cielo. Más adelante, de Urano y Gea nacieron una serie de deidades: los titanes y las </a:t>
            </a:r>
            <a:r>
              <a:rPr lang="es-ES" dirty="0" err="1"/>
              <a:t>titánides</a:t>
            </a:r>
            <a:r>
              <a:rPr lang="es-ES" dirty="0"/>
              <a:t>, los cíclopes y los hecatónquiros. </a:t>
            </a:r>
          </a:p>
          <a:p>
            <a:endParaRPr lang="es-ES" dirty="0"/>
          </a:p>
        </p:txBody>
      </p:sp>
      <p:pic>
        <p:nvPicPr>
          <p:cNvPr id="1026" name="Picture 2" descr="Mitos, Leyendas y otras Criaturas: TITANES Y TITÁNIDES">
            <a:extLst>
              <a:ext uri="{FF2B5EF4-FFF2-40B4-BE49-F238E27FC236}">
                <a16:creationId xmlns:a16="http://schemas.microsoft.com/office/drawing/2014/main" id="{AB6147BD-96EF-437C-927C-A79F9BE3B4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51" r="24336"/>
          <a:stretch/>
        </p:blipFill>
        <p:spPr bwMode="auto">
          <a:xfrm>
            <a:off x="20" y="-1"/>
            <a:ext cx="595062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798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583C2190-B88D-4452-82A3-2B072522A9D4}"/>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dirty="0"/>
              <a:t>Los </a:t>
            </a:r>
            <a:r>
              <a:rPr lang="en-US" sz="5400" dirty="0" err="1"/>
              <a:t>cíclopes</a:t>
            </a:r>
            <a:r>
              <a:rPr lang="en-US" sz="5400" dirty="0"/>
              <a:t> y </a:t>
            </a:r>
            <a:r>
              <a:rPr lang="en-US" sz="5400" dirty="0" err="1"/>
              <a:t>hecatónquiros</a:t>
            </a:r>
            <a:endParaRPr lang="en-US" sz="5400" dirty="0"/>
          </a:p>
        </p:txBody>
      </p:sp>
      <p:sp>
        <p:nvSpPr>
          <p:cNvPr id="85" name="Rectangle 84">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052" name="Picture 4" descr="Hecatónquiros En la mitología... - Los 12 Dioses del Olimpo | Facebook">
            <a:extLst>
              <a:ext uri="{FF2B5EF4-FFF2-40B4-BE49-F238E27FC236}">
                <a16:creationId xmlns:a16="http://schemas.microsoft.com/office/drawing/2014/main" id="{6367EDEF-861D-42FD-85B8-F09BC2065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62" r="-2" b="20115"/>
          <a:stretch/>
        </p:blipFill>
        <p:spPr bwMode="auto">
          <a:xfrm>
            <a:off x="20" y="3"/>
            <a:ext cx="6050260" cy="4091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íclope - Wikipedia, la enciclopedia libre">
            <a:extLst>
              <a:ext uri="{FF2B5EF4-FFF2-40B4-BE49-F238E27FC236}">
                <a16:creationId xmlns:a16="http://schemas.microsoft.com/office/drawing/2014/main" id="{93F0929F-4240-41D3-A2BA-06035BEDD8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451" r="-1" b="27230"/>
          <a:stretch/>
        </p:blipFill>
        <p:spPr bwMode="auto">
          <a:xfrm>
            <a:off x="6141719" y="-683"/>
            <a:ext cx="6050280" cy="40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316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05E4BA-9DD6-4863-94A0-4378401D4D2A}"/>
              </a:ext>
            </a:extLst>
          </p:cNvPr>
          <p:cNvSpPr>
            <a:spLocks noGrp="1"/>
          </p:cNvSpPr>
          <p:nvPr>
            <p:ph idx="1"/>
          </p:nvPr>
        </p:nvSpPr>
        <p:spPr>
          <a:xfrm>
            <a:off x="677334" y="333375"/>
            <a:ext cx="8596668" cy="5707987"/>
          </a:xfrm>
        </p:spPr>
        <p:txBody>
          <a:bodyPr/>
          <a:lstStyle/>
          <a:p>
            <a:pPr algn="just"/>
            <a:r>
              <a:rPr lang="es-ES" dirty="0"/>
              <a:t>Urano era un padre tiránico. Una noche en la que Urano dormía con Gea, Saturno o Cronos, el más joven de los titanes, castró a su padre con una hoz que le había proporcionado la propia Gea.</a:t>
            </a:r>
          </a:p>
          <a:p>
            <a:pPr algn="just"/>
            <a:r>
              <a:rPr lang="es-ES" dirty="0"/>
              <a:t>De esta forma Urano quedó destronado, pero no antes de predecir que el propio Cronos sería a su vez destronado por uno de sus hijos. </a:t>
            </a:r>
          </a:p>
          <a:p>
            <a:pPr algn="just"/>
            <a:r>
              <a:rPr lang="es-ES" dirty="0"/>
              <a:t>Para evitar que dicha profecía se cumpliese, Cronos devoraba a cada hijo que tenía con Rea, una </a:t>
            </a:r>
            <a:r>
              <a:rPr lang="es-ES" dirty="0" err="1"/>
              <a:t>titánide</a:t>
            </a:r>
            <a:r>
              <a:rPr lang="es-ES" dirty="0"/>
              <a:t>. Sin embargo, al nacer Zeus, Rea engañó a su esposo entregándole una piedra envuelta en lugar de al bebé. </a:t>
            </a:r>
          </a:p>
          <a:p>
            <a:pPr algn="just"/>
            <a:r>
              <a:rPr lang="es-ES" dirty="0"/>
              <a:t>Zeus fue criado en la isla de Creta. Cuando se hizo mayor, Zeus regresó y le hizo beber a su padre un líquido con el que vomitó al resto de sus hermanos. Entonces, comenzó la guerra, la </a:t>
            </a:r>
            <a:r>
              <a:rPr lang="es-ES" dirty="0" err="1"/>
              <a:t>Titanomaquía</a:t>
            </a:r>
            <a:r>
              <a:rPr lang="es-ES" dirty="0"/>
              <a:t>, que enfrentó a Cronos y demás titanes con los dioses: Zeus, Poseidón. Hades, Hera, Deméter, y Hestia. Los dioses fueron ayudados por los cíclopes y los </a:t>
            </a:r>
            <a:r>
              <a:rPr lang="es-ES" dirty="0" err="1"/>
              <a:t>Hecantónquiros</a:t>
            </a:r>
            <a:r>
              <a:rPr lang="es-ES" dirty="0"/>
              <a:t>.</a:t>
            </a:r>
          </a:p>
          <a:p>
            <a:pPr algn="just"/>
            <a:r>
              <a:rPr lang="es-ES" dirty="0"/>
              <a:t>Tras salir victoriosos, Zeus y sus hermanos encerraron a los titanes en el Tártaro y se repartieron el universo. A Zeus le correspondió el cielo, a Poseidón el mar y a Hades el inframundo. </a:t>
            </a:r>
          </a:p>
        </p:txBody>
      </p:sp>
    </p:spTree>
    <p:extLst>
      <p:ext uri="{BB962C8B-B14F-4D97-AF65-F5344CB8AC3E}">
        <p14:creationId xmlns:p14="http://schemas.microsoft.com/office/powerpoint/2010/main" val="259408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ITOLOGIA GRIEGA: Titanomaquia">
            <a:extLst>
              <a:ext uri="{FF2B5EF4-FFF2-40B4-BE49-F238E27FC236}">
                <a16:creationId xmlns:a16="http://schemas.microsoft.com/office/drawing/2014/main" id="{BB30B967-D0D8-4D86-AA97-00ABB4D87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26309" y="1190404"/>
            <a:ext cx="9941259" cy="447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9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D410D-033A-485D-8BD9-FE0D95A57079}"/>
              </a:ext>
            </a:extLst>
          </p:cNvPr>
          <p:cNvSpPr>
            <a:spLocks noGrp="1"/>
          </p:cNvSpPr>
          <p:nvPr>
            <p:ph type="title"/>
          </p:nvPr>
        </p:nvSpPr>
        <p:spPr>
          <a:xfrm>
            <a:off x="5536734" y="609600"/>
            <a:ext cx="3737268" cy="1320800"/>
          </a:xfrm>
        </p:spPr>
        <p:txBody>
          <a:bodyPr>
            <a:normAutofit/>
          </a:bodyPr>
          <a:lstStyle/>
          <a:p>
            <a:r>
              <a:rPr lang="es-ES" dirty="0"/>
              <a:t>Zeus</a:t>
            </a:r>
          </a:p>
        </p:txBody>
      </p:sp>
      <p:sp>
        <p:nvSpPr>
          <p:cNvPr id="3" name="Marcador de contenido 2">
            <a:extLst>
              <a:ext uri="{FF2B5EF4-FFF2-40B4-BE49-F238E27FC236}">
                <a16:creationId xmlns:a16="http://schemas.microsoft.com/office/drawing/2014/main" id="{D3584C46-535E-4FDE-AD0B-3740CEB38854}"/>
              </a:ext>
            </a:extLst>
          </p:cNvPr>
          <p:cNvSpPr>
            <a:spLocks noGrp="1"/>
          </p:cNvSpPr>
          <p:nvPr>
            <p:ph idx="1"/>
          </p:nvPr>
        </p:nvSpPr>
        <p:spPr>
          <a:xfrm>
            <a:off x="5209563" y="2160589"/>
            <a:ext cx="4064439" cy="3880773"/>
          </a:xfrm>
        </p:spPr>
        <p:txBody>
          <a:bodyPr>
            <a:normAutofit/>
          </a:bodyPr>
          <a:lstStyle/>
          <a:p>
            <a:r>
              <a:rPr lang="es-ES" dirty="0"/>
              <a:t>Dios del cielo y el rey de los dioses y diosas.</a:t>
            </a:r>
          </a:p>
          <a:p>
            <a:r>
              <a:rPr lang="es-ES" dirty="0"/>
              <a:t>Se le representa en el Olimpo y sus principales atributos son el rayo, el cetro y el águila. </a:t>
            </a:r>
          </a:p>
          <a:p>
            <a:endParaRPr lang="es-ES" dirty="0"/>
          </a:p>
        </p:txBody>
      </p:sp>
      <p:pic>
        <p:nvPicPr>
          <p:cNvPr id="4098" name="Picture 2" descr="El mármol iluminaba de forma natural la estatua de Zeus de Olimpia">
            <a:extLst>
              <a:ext uri="{FF2B5EF4-FFF2-40B4-BE49-F238E27FC236}">
                <a16:creationId xmlns:a16="http://schemas.microsoft.com/office/drawing/2014/main" id="{76598CAE-4E66-42EB-9F37-6590DAE5F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6" r="1" b="7658"/>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11996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26E40-7871-4F1A-93CD-B4FE7A9D0448}"/>
              </a:ext>
            </a:extLst>
          </p:cNvPr>
          <p:cNvSpPr>
            <a:spLocks noGrp="1"/>
          </p:cNvSpPr>
          <p:nvPr>
            <p:ph type="title"/>
          </p:nvPr>
        </p:nvSpPr>
        <p:spPr>
          <a:xfrm>
            <a:off x="677334" y="609600"/>
            <a:ext cx="8596668" cy="649357"/>
          </a:xfrm>
        </p:spPr>
        <p:txBody>
          <a:bodyPr/>
          <a:lstStyle/>
          <a:p>
            <a:pPr algn="ctr"/>
            <a:r>
              <a:rPr lang="es-ES" dirty="0"/>
              <a:t>Introducción</a:t>
            </a:r>
          </a:p>
        </p:txBody>
      </p:sp>
      <p:sp>
        <p:nvSpPr>
          <p:cNvPr id="3" name="Marcador de contenido 2">
            <a:extLst>
              <a:ext uri="{FF2B5EF4-FFF2-40B4-BE49-F238E27FC236}">
                <a16:creationId xmlns:a16="http://schemas.microsoft.com/office/drawing/2014/main" id="{FBBACF4A-9B57-41AA-B2DE-C5FE4FBB0471}"/>
              </a:ext>
            </a:extLst>
          </p:cNvPr>
          <p:cNvSpPr>
            <a:spLocks noGrp="1"/>
          </p:cNvSpPr>
          <p:nvPr>
            <p:ph idx="1"/>
          </p:nvPr>
        </p:nvSpPr>
        <p:spPr/>
        <p:txBody>
          <a:bodyPr/>
          <a:lstStyle/>
          <a:p>
            <a:pPr algn="just"/>
            <a:r>
              <a:rPr lang="es-ES" dirty="0"/>
              <a:t>Los griegos y romanos eran politeístas.</a:t>
            </a:r>
          </a:p>
          <a:p>
            <a:pPr algn="just"/>
            <a:r>
              <a:rPr lang="es-ES" dirty="0"/>
              <a:t>Los dioses y diosas y los mitos nos ayudan a entender la sociedad griega y romana, ya que son un reflejo de la misma.</a:t>
            </a:r>
          </a:p>
          <a:p>
            <a:pPr algn="just"/>
            <a:r>
              <a:rPr lang="es-ES" dirty="0"/>
              <a:t>Homero y Hesíodo son los principales literatos para conocer la mitología griega.</a:t>
            </a:r>
          </a:p>
          <a:p>
            <a:pPr algn="just"/>
            <a:r>
              <a:rPr lang="es-ES" dirty="0"/>
              <a:t>Son dioses y diosas antropomórficos, es decir, tienen forma y pasiones humanas. No obstante, están dotados de una </a:t>
            </a:r>
            <a:r>
              <a:rPr lang="es-ES" dirty="0" err="1"/>
              <a:t>areté</a:t>
            </a:r>
            <a:r>
              <a:rPr lang="es-ES" dirty="0"/>
              <a:t>, es decir, una virtud superior.</a:t>
            </a:r>
          </a:p>
          <a:p>
            <a:endParaRPr lang="es-ES" dirty="0"/>
          </a:p>
        </p:txBody>
      </p:sp>
    </p:spTree>
    <p:extLst>
      <p:ext uri="{BB962C8B-B14F-4D97-AF65-F5344CB8AC3E}">
        <p14:creationId xmlns:p14="http://schemas.microsoft.com/office/powerpoint/2010/main" val="277998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24DB7-5C83-46CB-9876-94FEEDEB6844}"/>
              </a:ext>
            </a:extLst>
          </p:cNvPr>
          <p:cNvSpPr>
            <a:spLocks noGrp="1"/>
          </p:cNvSpPr>
          <p:nvPr>
            <p:ph type="title"/>
          </p:nvPr>
        </p:nvSpPr>
        <p:spPr>
          <a:xfrm>
            <a:off x="677334" y="609600"/>
            <a:ext cx="8596668" cy="1320800"/>
          </a:xfrm>
        </p:spPr>
        <p:txBody>
          <a:bodyPr anchor="t">
            <a:normAutofit/>
          </a:bodyPr>
          <a:lstStyle/>
          <a:p>
            <a:r>
              <a:rPr lang="es-ES" dirty="0"/>
              <a:t>Hera</a:t>
            </a:r>
          </a:p>
        </p:txBody>
      </p:sp>
      <p:sp>
        <p:nvSpPr>
          <p:cNvPr id="3" name="Marcador de contenido 2">
            <a:extLst>
              <a:ext uri="{FF2B5EF4-FFF2-40B4-BE49-F238E27FC236}">
                <a16:creationId xmlns:a16="http://schemas.microsoft.com/office/drawing/2014/main" id="{E8FCD2D3-C29D-49C6-8E91-8729A33EC8BB}"/>
              </a:ext>
            </a:extLst>
          </p:cNvPr>
          <p:cNvSpPr>
            <a:spLocks noGrp="1"/>
          </p:cNvSpPr>
          <p:nvPr>
            <p:ph idx="1"/>
          </p:nvPr>
        </p:nvSpPr>
        <p:spPr>
          <a:xfrm>
            <a:off x="6336287" y="2028509"/>
            <a:ext cx="2937715" cy="3880773"/>
          </a:xfrm>
        </p:spPr>
        <p:txBody>
          <a:bodyPr>
            <a:normAutofit/>
          </a:bodyPr>
          <a:lstStyle/>
          <a:p>
            <a:pPr>
              <a:lnSpc>
                <a:spcPct val="90000"/>
              </a:lnSpc>
            </a:pPr>
            <a:r>
              <a:rPr lang="es-ES" sz="1500" dirty="0"/>
              <a:t>Esposa y hermana de Zeus.</a:t>
            </a:r>
          </a:p>
          <a:p>
            <a:pPr>
              <a:lnSpc>
                <a:spcPct val="90000"/>
              </a:lnSpc>
            </a:pPr>
            <a:r>
              <a:rPr lang="es-ES" sz="1500" dirty="0"/>
              <a:t>Juno para los romanos.</a:t>
            </a:r>
          </a:p>
          <a:p>
            <a:pPr>
              <a:lnSpc>
                <a:spcPct val="90000"/>
              </a:lnSpc>
            </a:pPr>
            <a:r>
              <a:rPr lang="es-ES" sz="1500" dirty="0"/>
              <a:t>Se la representa en un carro tirado por pavos reales y coronada con una diadema.</a:t>
            </a:r>
          </a:p>
          <a:p>
            <a:pPr>
              <a:lnSpc>
                <a:spcPct val="90000"/>
              </a:lnSpc>
            </a:pPr>
            <a:r>
              <a:rPr lang="es-ES" sz="1500" dirty="0"/>
              <a:t>Es la diosa del matrimonio y la fidelidad.</a:t>
            </a:r>
          </a:p>
          <a:p>
            <a:pPr>
              <a:lnSpc>
                <a:spcPct val="90000"/>
              </a:lnSpc>
            </a:pPr>
            <a:r>
              <a:rPr lang="es-ES" sz="1500" dirty="0"/>
              <a:t>De la unión de Zeus y Hera nacieron: Ares o Marte (dios de la guerra); Hebe (diosa de la juventud); y Hefesto o Vulcano (dios del fuego).</a:t>
            </a:r>
          </a:p>
        </p:txBody>
      </p:sp>
      <p:pic>
        <p:nvPicPr>
          <p:cNvPr id="5122" name="Picture 2" descr="Hera, la celosa esposa de un dios insaciable – Catalina Aparicio Villalonga">
            <a:extLst>
              <a:ext uri="{FF2B5EF4-FFF2-40B4-BE49-F238E27FC236}">
                <a16:creationId xmlns:a16="http://schemas.microsoft.com/office/drawing/2014/main" id="{985D0DD7-82EF-40DA-BDBB-2B407F544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65" r="6980" b="1"/>
          <a:stretch/>
        </p:blipFill>
        <p:spPr bwMode="auto">
          <a:xfrm>
            <a:off x="677335" y="2027251"/>
            <a:ext cx="5428975"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2AF45-2E97-4588-8338-20FD590BF1B5}"/>
              </a:ext>
            </a:extLst>
          </p:cNvPr>
          <p:cNvSpPr>
            <a:spLocks noGrp="1"/>
          </p:cNvSpPr>
          <p:nvPr>
            <p:ph type="title"/>
          </p:nvPr>
        </p:nvSpPr>
        <p:spPr>
          <a:xfrm>
            <a:off x="677334" y="609600"/>
            <a:ext cx="8596668" cy="685800"/>
          </a:xfrm>
        </p:spPr>
        <p:txBody>
          <a:bodyPr/>
          <a:lstStyle/>
          <a:p>
            <a:pPr algn="ctr"/>
            <a:r>
              <a:rPr lang="es-ES" b="1" dirty="0"/>
              <a:t>Amantes de Zeus</a:t>
            </a:r>
          </a:p>
        </p:txBody>
      </p:sp>
      <p:sp>
        <p:nvSpPr>
          <p:cNvPr id="3" name="Marcador de contenido 2">
            <a:extLst>
              <a:ext uri="{FF2B5EF4-FFF2-40B4-BE49-F238E27FC236}">
                <a16:creationId xmlns:a16="http://schemas.microsoft.com/office/drawing/2014/main" id="{F5BA051E-9C52-466A-850C-351F8657B6B7}"/>
              </a:ext>
            </a:extLst>
          </p:cNvPr>
          <p:cNvSpPr>
            <a:spLocks noGrp="1"/>
          </p:cNvSpPr>
          <p:nvPr>
            <p:ph idx="1"/>
          </p:nvPr>
        </p:nvSpPr>
        <p:spPr/>
        <p:txBody>
          <a:bodyPr/>
          <a:lstStyle/>
          <a:p>
            <a:r>
              <a:rPr lang="es-ES" dirty="0"/>
              <a:t>Metis; Atenea</a:t>
            </a:r>
          </a:p>
          <a:p>
            <a:r>
              <a:rPr lang="es-ES" dirty="0"/>
              <a:t>Deméter; Perséfone</a:t>
            </a:r>
          </a:p>
          <a:p>
            <a:r>
              <a:rPr lang="es-ES" dirty="0"/>
              <a:t>Leto; Apolo y Artemisa</a:t>
            </a:r>
          </a:p>
          <a:p>
            <a:r>
              <a:rPr lang="es-ES" dirty="0"/>
              <a:t>Maya; Hermes</a:t>
            </a:r>
          </a:p>
          <a:p>
            <a:r>
              <a:rPr lang="es-ES" dirty="0"/>
              <a:t>Mnemosine; las nueve musas</a:t>
            </a:r>
          </a:p>
          <a:p>
            <a:r>
              <a:rPr lang="es-ES" dirty="0" err="1"/>
              <a:t>Eurínome</a:t>
            </a:r>
            <a:r>
              <a:rPr lang="es-ES" dirty="0"/>
              <a:t>; las tres gracias</a:t>
            </a:r>
          </a:p>
          <a:p>
            <a:r>
              <a:rPr lang="es-ES" dirty="0">
                <a:hlinkClick r:id="rId2"/>
              </a:rPr>
              <a:t>https://www.youtube.com/watch?v=eu7lANFmvPM</a:t>
            </a:r>
            <a:endParaRPr lang="es-ES" dirty="0"/>
          </a:p>
        </p:txBody>
      </p:sp>
    </p:spTree>
    <p:extLst>
      <p:ext uri="{BB962C8B-B14F-4D97-AF65-F5344CB8AC3E}">
        <p14:creationId xmlns:p14="http://schemas.microsoft.com/office/powerpoint/2010/main" val="281516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B13D2-CAFD-4F9D-8800-4C4F008C6620}"/>
              </a:ext>
            </a:extLst>
          </p:cNvPr>
          <p:cNvSpPr>
            <a:spLocks noGrp="1"/>
          </p:cNvSpPr>
          <p:nvPr>
            <p:ph type="title"/>
          </p:nvPr>
        </p:nvSpPr>
        <p:spPr>
          <a:xfrm>
            <a:off x="2849562" y="609600"/>
            <a:ext cx="6424440" cy="1320800"/>
          </a:xfrm>
        </p:spPr>
        <p:txBody>
          <a:bodyPr>
            <a:normAutofit/>
          </a:bodyPr>
          <a:lstStyle/>
          <a:p>
            <a:r>
              <a:rPr lang="es-ES" dirty="0"/>
              <a:t>Hades</a:t>
            </a:r>
          </a:p>
        </p:txBody>
      </p:sp>
      <p:pic>
        <p:nvPicPr>
          <p:cNvPr id="6146" name="Picture 2" descr="Hades, el señor del Inframundo | Web de Mitología Clásica">
            <a:extLst>
              <a:ext uri="{FF2B5EF4-FFF2-40B4-BE49-F238E27FC236}">
                <a16:creationId xmlns:a16="http://schemas.microsoft.com/office/drawing/2014/main" id="{1C394EE8-D56F-4E4E-9B39-7A7BE1EFF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52" r="21855" b="2"/>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6148" name="Isosceles Triangle 7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F76349F2-4B30-4703-B716-7BCC8749662B}"/>
              </a:ext>
            </a:extLst>
          </p:cNvPr>
          <p:cNvSpPr>
            <a:spLocks noGrp="1"/>
          </p:cNvSpPr>
          <p:nvPr>
            <p:ph idx="1"/>
          </p:nvPr>
        </p:nvSpPr>
        <p:spPr>
          <a:xfrm>
            <a:off x="2849562" y="2160589"/>
            <a:ext cx="6424440" cy="3880773"/>
          </a:xfrm>
        </p:spPr>
        <p:txBody>
          <a:bodyPr>
            <a:normAutofit/>
          </a:bodyPr>
          <a:lstStyle/>
          <a:p>
            <a:r>
              <a:rPr lang="es-ES"/>
              <a:t>Dios del inframundo.</a:t>
            </a:r>
          </a:p>
          <a:p>
            <a:r>
              <a:rPr lang="es-ES"/>
              <a:t>Al inframundo iban aquellas almas que habían podido pagar al barquero Caronte para que les cruzase la laguna Estigia. Allí recibían su castigo o recompensa, en función de la vida que hubieran llevado. </a:t>
            </a:r>
          </a:p>
          <a:p>
            <a:r>
              <a:rPr lang="es-ES"/>
              <a:t>Se le suele representar con el bidente y el can Cerbero (perro de tres cabezas).</a:t>
            </a:r>
          </a:p>
          <a:p>
            <a:endParaRPr lang="es-ES"/>
          </a:p>
        </p:txBody>
      </p:sp>
    </p:spTree>
    <p:extLst>
      <p:ext uri="{BB962C8B-B14F-4D97-AF65-F5344CB8AC3E}">
        <p14:creationId xmlns:p14="http://schemas.microsoft.com/office/powerpoint/2010/main" val="309556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29EB762-35E6-445D-92DF-6369D587D60A}"/>
              </a:ext>
            </a:extLst>
          </p:cNvPr>
          <p:cNvSpPr>
            <a:spLocks noGrp="1"/>
          </p:cNvSpPr>
          <p:nvPr>
            <p:ph type="title"/>
          </p:nvPr>
        </p:nvSpPr>
        <p:spPr>
          <a:xfrm>
            <a:off x="7181723" y="609600"/>
            <a:ext cx="4512989" cy="2227730"/>
          </a:xfrm>
        </p:spPr>
        <p:txBody>
          <a:bodyPr anchor="ctr">
            <a:normAutofit/>
          </a:bodyPr>
          <a:lstStyle/>
          <a:p>
            <a:r>
              <a:rPr lang="es-ES">
                <a:solidFill>
                  <a:srgbClr val="FFFFFF"/>
                </a:solidFill>
              </a:rPr>
              <a:t>Perséfone</a:t>
            </a:r>
          </a:p>
        </p:txBody>
      </p:sp>
      <p:pic>
        <p:nvPicPr>
          <p:cNvPr id="7170" name="Picture 2" descr="Hades, el señor del Inframundo | Web de Mitología Clásica">
            <a:extLst>
              <a:ext uri="{FF2B5EF4-FFF2-40B4-BE49-F238E27FC236}">
                <a16:creationId xmlns:a16="http://schemas.microsoft.com/office/drawing/2014/main" id="{94F4133D-C7D5-4E49-AD9A-A5965430EB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534" y="1168399"/>
            <a:ext cx="2084207" cy="46101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29819212-4C19-481B-9494-059D375A0E41}"/>
              </a:ext>
            </a:extLst>
          </p:cNvPr>
          <p:cNvSpPr>
            <a:spLocks noGrp="1"/>
          </p:cNvSpPr>
          <p:nvPr>
            <p:ph idx="1"/>
          </p:nvPr>
        </p:nvSpPr>
        <p:spPr>
          <a:xfrm>
            <a:off x="7181725" y="2837329"/>
            <a:ext cx="4512988" cy="3317938"/>
          </a:xfrm>
        </p:spPr>
        <p:txBody>
          <a:bodyPr anchor="t">
            <a:normAutofit/>
          </a:bodyPr>
          <a:lstStyle/>
          <a:p>
            <a:pPr>
              <a:lnSpc>
                <a:spcPct val="90000"/>
              </a:lnSpc>
            </a:pPr>
            <a:r>
              <a:rPr lang="es-ES" sz="1500">
                <a:solidFill>
                  <a:srgbClr val="FFFFFF"/>
                </a:solidFill>
              </a:rPr>
              <a:t>Perséfone es la hija de Deméter y Zeus.</a:t>
            </a:r>
          </a:p>
          <a:p>
            <a:pPr>
              <a:lnSpc>
                <a:spcPct val="90000"/>
              </a:lnSpc>
            </a:pPr>
            <a:r>
              <a:rPr lang="es-ES" sz="1500">
                <a:solidFill>
                  <a:srgbClr val="FFFFFF"/>
                </a:solidFill>
              </a:rPr>
              <a:t>Fue raptada por Hades y conducida al inframundo.</a:t>
            </a:r>
          </a:p>
          <a:p>
            <a:pPr>
              <a:lnSpc>
                <a:spcPct val="90000"/>
              </a:lnSpc>
            </a:pPr>
            <a:r>
              <a:rPr lang="es-ES" sz="1500">
                <a:solidFill>
                  <a:srgbClr val="FFFFFF"/>
                </a:solidFill>
              </a:rPr>
              <a:t>Su madre Deméter al enterarse de lo ocurrido amenazó a Zeus con volver estériles los campos. Ante esta situación Zeus permitió que Perséfone regresara unos meses del año junto a su madre. Deméter feliz por encontrarse con su hija provoca la floración de la tierra. El resto del año Perséfone permanece en el inframundo por lo que la tierra “se apaga”, lo que explica la llegada del otoño y el verano. </a:t>
            </a:r>
          </a:p>
        </p:txBody>
      </p:sp>
    </p:spTree>
    <p:extLst>
      <p:ext uri="{BB962C8B-B14F-4D97-AF65-F5344CB8AC3E}">
        <p14:creationId xmlns:p14="http://schemas.microsoft.com/office/powerpoint/2010/main" val="368536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El mito de Orfeo y Eurídice o el amor más allá de la muerte – Revista Gurb">
            <a:extLst>
              <a:ext uri="{FF2B5EF4-FFF2-40B4-BE49-F238E27FC236}">
                <a16:creationId xmlns:a16="http://schemas.microsoft.com/office/drawing/2014/main" id="{F65EFD3A-7BC4-4122-9BFB-C9AB64EB7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938"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43C9C2B-E1CB-4F5D-8D38-43A9A169619E}"/>
              </a:ext>
            </a:extLst>
          </p:cNvPr>
          <p:cNvSpPr>
            <a:spLocks noGrp="1"/>
          </p:cNvSpPr>
          <p:nvPr>
            <p:ph type="title"/>
          </p:nvPr>
        </p:nvSpPr>
        <p:spPr>
          <a:xfrm>
            <a:off x="677333" y="609600"/>
            <a:ext cx="3851123" cy="1320800"/>
          </a:xfrm>
        </p:spPr>
        <p:txBody>
          <a:bodyPr>
            <a:normAutofit/>
          </a:bodyPr>
          <a:lstStyle/>
          <a:p>
            <a:r>
              <a:rPr lang="es-ES" dirty="0"/>
              <a:t>Orfeo y Eurídice</a:t>
            </a:r>
            <a:endParaRPr lang="es-ES"/>
          </a:p>
        </p:txBody>
      </p:sp>
      <p:sp>
        <p:nvSpPr>
          <p:cNvPr id="3" name="Marcador de contenido 2">
            <a:extLst>
              <a:ext uri="{FF2B5EF4-FFF2-40B4-BE49-F238E27FC236}">
                <a16:creationId xmlns:a16="http://schemas.microsoft.com/office/drawing/2014/main" id="{D755722C-CDEA-41B7-9F05-1AFEDD4625D7}"/>
              </a:ext>
            </a:extLst>
          </p:cNvPr>
          <p:cNvSpPr>
            <a:spLocks noGrp="1"/>
          </p:cNvSpPr>
          <p:nvPr>
            <p:ph idx="1"/>
          </p:nvPr>
        </p:nvSpPr>
        <p:spPr>
          <a:xfrm>
            <a:off x="677334" y="2160589"/>
            <a:ext cx="3851122" cy="3880773"/>
          </a:xfrm>
        </p:spPr>
        <p:txBody>
          <a:bodyPr>
            <a:normAutofit/>
          </a:bodyPr>
          <a:lstStyle/>
          <a:p>
            <a:pPr>
              <a:lnSpc>
                <a:spcPct val="90000"/>
              </a:lnSpc>
            </a:pPr>
            <a:r>
              <a:rPr lang="es-ES" sz="1400"/>
              <a:t>Los mortales no podían abandonar el Hades una vez que entraran. Sin embargo, Orfeo, un poeta y músico, lo consiguió.</a:t>
            </a:r>
          </a:p>
          <a:p>
            <a:pPr>
              <a:lnSpc>
                <a:spcPct val="90000"/>
              </a:lnSpc>
            </a:pPr>
            <a:r>
              <a:rPr lang="es-ES" sz="1400"/>
              <a:t>Orfeo, perdió a su amada, </a:t>
            </a:r>
            <a:r>
              <a:rPr lang="es-ES" sz="1400" err="1"/>
              <a:t>Eurípide</a:t>
            </a:r>
            <a:r>
              <a:rPr lang="es-ES" sz="1400"/>
              <a:t> que fue mordida por una víbora. Ante esta situación Orfeo descendió a los infiernos en busca de su amada dispuesto a llevársela. Con su música consiguió dormir al can Cerbero y convencer a Perséfone/Hades para llevarse a su amada.</a:t>
            </a:r>
          </a:p>
          <a:p>
            <a:pPr>
              <a:lnSpc>
                <a:spcPct val="90000"/>
              </a:lnSpc>
            </a:pPr>
            <a:r>
              <a:rPr lang="es-ES" sz="1400"/>
              <a:t>La condición que se le puso es que no podía mirar atrás durante su trayecto de vuelta al mundo de los vivos. Sin embargo, en un momento dado Orfeo no lo cumplió y perdió a Eurídice para siempre. </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876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0F69F-9437-4A5C-BAF7-200D9EFA871F}"/>
              </a:ext>
            </a:extLst>
          </p:cNvPr>
          <p:cNvSpPr>
            <a:spLocks noGrp="1"/>
          </p:cNvSpPr>
          <p:nvPr>
            <p:ph type="title"/>
          </p:nvPr>
        </p:nvSpPr>
        <p:spPr>
          <a:xfrm>
            <a:off x="677334" y="609600"/>
            <a:ext cx="8596668" cy="581025"/>
          </a:xfrm>
        </p:spPr>
        <p:txBody>
          <a:bodyPr>
            <a:normAutofit fontScale="90000"/>
          </a:bodyPr>
          <a:lstStyle/>
          <a:p>
            <a:pPr algn="ctr"/>
            <a:r>
              <a:rPr lang="es-ES" b="1" dirty="0"/>
              <a:t>Artemisa</a:t>
            </a:r>
          </a:p>
        </p:txBody>
      </p:sp>
      <p:sp>
        <p:nvSpPr>
          <p:cNvPr id="3" name="Marcador de contenido 2">
            <a:extLst>
              <a:ext uri="{FF2B5EF4-FFF2-40B4-BE49-F238E27FC236}">
                <a16:creationId xmlns:a16="http://schemas.microsoft.com/office/drawing/2014/main" id="{A7F1E28F-0290-4AE9-8881-3ACAE44D7851}"/>
              </a:ext>
            </a:extLst>
          </p:cNvPr>
          <p:cNvSpPr>
            <a:spLocks noGrp="1"/>
          </p:cNvSpPr>
          <p:nvPr>
            <p:ph idx="1"/>
          </p:nvPr>
        </p:nvSpPr>
        <p:spPr>
          <a:xfrm>
            <a:off x="677334" y="1190625"/>
            <a:ext cx="8596668" cy="4850737"/>
          </a:xfrm>
        </p:spPr>
        <p:txBody>
          <a:bodyPr/>
          <a:lstStyle/>
          <a:p>
            <a:pPr algn="just"/>
            <a:r>
              <a:rPr lang="es-ES" dirty="0"/>
              <a:t>Artemisa y Apolo son hermanos mellizos, hijos de Leto y Zeus. Ante una nueva infidelidad de su marido Hera prohibió que se ofreciera a Leto un cobijo donde dar a luz. Solo la isla de Delos, desobedeció las órdenes de Hera y Zeus fijo la isla con cuatro columnas, convirtiéndola así en un lugar seguro para Leto.</a:t>
            </a:r>
          </a:p>
          <a:p>
            <a:pPr algn="just"/>
            <a:r>
              <a:rPr lang="es-ES" dirty="0"/>
              <a:t>Artemisa, Diana para los romanos, es la diosa de la caza por lo que se la representa con un arco y acompañada de una cierva. También es la diosa de los animales salvajes, los nacimientos y la virginidad.</a:t>
            </a:r>
          </a:p>
          <a:p>
            <a:pPr algn="just"/>
            <a:r>
              <a:rPr lang="es-ES" dirty="0"/>
              <a:t>Suele estar rodeadas de un cortejo de ninfas que mantienen el voto de castidad. </a:t>
            </a:r>
          </a:p>
          <a:p>
            <a:pPr algn="just"/>
            <a:r>
              <a:rPr lang="es-ES" dirty="0"/>
              <a:t>Los mortales son el blanco de su ira. Por ejemplo, una vez sorprendió a un cazador que miraba a sus ninfas y como castigo lo convirtió en ciervo y se lo dio a comer a unos perros. </a:t>
            </a:r>
          </a:p>
          <a:p>
            <a:pPr algn="just"/>
            <a:r>
              <a:rPr lang="es-ES" dirty="0"/>
              <a:t>Otro de los mitos en los que es protagonista Artemisa es en el de Calisto y la Osa Mayor.</a:t>
            </a:r>
          </a:p>
        </p:txBody>
      </p:sp>
    </p:spTree>
    <p:extLst>
      <p:ext uri="{BB962C8B-B14F-4D97-AF65-F5344CB8AC3E}">
        <p14:creationId xmlns:p14="http://schemas.microsoft.com/office/powerpoint/2010/main" val="403204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F6DC45-C3F7-48DF-A9B0-894B5B723014}"/>
              </a:ext>
            </a:extLst>
          </p:cNvPr>
          <p:cNvSpPr>
            <a:spLocks noGrp="1"/>
          </p:cNvSpPr>
          <p:nvPr>
            <p:ph idx="1"/>
          </p:nvPr>
        </p:nvSpPr>
        <p:spPr>
          <a:xfrm>
            <a:off x="685167" y="2160589"/>
            <a:ext cx="3720916" cy="3560733"/>
          </a:xfrm>
        </p:spPr>
        <p:txBody>
          <a:bodyPr>
            <a:normAutofit/>
          </a:bodyPr>
          <a:lstStyle/>
          <a:p>
            <a:pPr>
              <a:lnSpc>
                <a:spcPct val="90000"/>
              </a:lnSpc>
            </a:pPr>
            <a:r>
              <a:rPr lang="es-ES" dirty="0"/>
              <a:t>Calisto era una ninfa del cortejo de Artemisa que es engañada por Zeus, quien se convierte en la propia Artemisa para mantener relaciones sexuales con ella.</a:t>
            </a:r>
            <a:endParaRPr lang="es-ES"/>
          </a:p>
          <a:p>
            <a:pPr>
              <a:lnSpc>
                <a:spcPct val="90000"/>
              </a:lnSpc>
            </a:pPr>
            <a:r>
              <a:rPr lang="es-ES" dirty="0"/>
              <a:t>Calisto quedó embarazada y cuando Artemisa lo descubrió la expulsó de su cortejo.</a:t>
            </a:r>
            <a:endParaRPr lang="es-ES"/>
          </a:p>
          <a:p>
            <a:pPr>
              <a:lnSpc>
                <a:spcPct val="90000"/>
              </a:lnSpc>
            </a:pPr>
            <a:r>
              <a:rPr lang="es-ES" dirty="0"/>
              <a:t>Zeus preocupado porque su mujer Hera se vengara la convirtió en Osa. </a:t>
            </a:r>
            <a:endParaRPr lang="es-ES"/>
          </a:p>
          <a:p>
            <a:pPr>
              <a:lnSpc>
                <a:spcPct val="90000"/>
              </a:lnSpc>
            </a:pPr>
            <a:endParaRPr lang="es-ES"/>
          </a:p>
        </p:txBody>
      </p:sp>
      <p:pic>
        <p:nvPicPr>
          <p:cNvPr id="1026" name="Picture 2">
            <a:extLst>
              <a:ext uri="{FF2B5EF4-FFF2-40B4-BE49-F238E27FC236}">
                <a16:creationId xmlns:a16="http://schemas.microsoft.com/office/drawing/2014/main" id="{B45A6925-BDDA-47F0-864F-44DFFBC702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1755637"/>
            <a:ext cx="4602747" cy="28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8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B4E92-C468-4262-845A-D833F64B606A}"/>
              </a:ext>
            </a:extLst>
          </p:cNvPr>
          <p:cNvSpPr>
            <a:spLocks noGrp="1"/>
          </p:cNvSpPr>
          <p:nvPr>
            <p:ph type="title"/>
          </p:nvPr>
        </p:nvSpPr>
        <p:spPr>
          <a:xfrm>
            <a:off x="2849562" y="609600"/>
            <a:ext cx="6424440" cy="1320800"/>
          </a:xfrm>
        </p:spPr>
        <p:txBody>
          <a:bodyPr>
            <a:normAutofit/>
          </a:bodyPr>
          <a:lstStyle/>
          <a:p>
            <a:r>
              <a:rPr lang="es-ES" dirty="0"/>
              <a:t>Apolo</a:t>
            </a:r>
            <a:endParaRPr lang="es-ES"/>
          </a:p>
        </p:txBody>
      </p:sp>
      <p:pic>
        <p:nvPicPr>
          <p:cNvPr id="4" name="Imagen 3" descr="Escultura de una persona&#10;&#10;Descripción generada automáticamente con confianza baja">
            <a:extLst>
              <a:ext uri="{FF2B5EF4-FFF2-40B4-BE49-F238E27FC236}">
                <a16:creationId xmlns:a16="http://schemas.microsoft.com/office/drawing/2014/main" id="{44FF1E58-87CA-4AF1-9D86-E499F6D69218}"/>
              </a:ext>
            </a:extLst>
          </p:cNvPr>
          <p:cNvPicPr>
            <a:picLocks noChangeAspect="1"/>
          </p:cNvPicPr>
          <p:nvPr/>
        </p:nvPicPr>
        <p:blipFill rotWithShape="1">
          <a:blip r:embed="rId2"/>
          <a:srcRect l="25238" r="3096" b="9090"/>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A14AA250-D085-440D-9CF0-D0C3225A9AE7}"/>
              </a:ext>
            </a:extLst>
          </p:cNvPr>
          <p:cNvSpPr>
            <a:spLocks noGrp="1"/>
          </p:cNvSpPr>
          <p:nvPr>
            <p:ph idx="1"/>
          </p:nvPr>
        </p:nvSpPr>
        <p:spPr>
          <a:xfrm>
            <a:off x="2849562" y="2160589"/>
            <a:ext cx="6424440" cy="3880773"/>
          </a:xfrm>
        </p:spPr>
        <p:txBody>
          <a:bodyPr>
            <a:normAutofit/>
          </a:bodyPr>
          <a:lstStyle/>
          <a:p>
            <a:r>
              <a:rPr lang="es-ES" dirty="0"/>
              <a:t>Hijo de Leto y Zeus.</a:t>
            </a:r>
          </a:p>
          <a:p>
            <a:r>
              <a:rPr lang="es-ES" dirty="0"/>
              <a:t>Es el dios del sol, la moderación, la música y la medicina. También es el dios de la juventud y la belleza masculina.</a:t>
            </a:r>
          </a:p>
          <a:p>
            <a:r>
              <a:rPr lang="es-ES" dirty="0"/>
              <a:t>Sus atributos son el arco, las flechas, la lira y el laurel.</a:t>
            </a:r>
          </a:p>
          <a:p>
            <a:r>
              <a:rPr lang="es-ES" dirty="0"/>
              <a:t>Uno de sus amores fue Dafne, una ninfa que rechazó constantemente su amor. </a:t>
            </a:r>
          </a:p>
        </p:txBody>
      </p:sp>
    </p:spTree>
    <p:extLst>
      <p:ext uri="{BB962C8B-B14F-4D97-AF65-F5344CB8AC3E}">
        <p14:creationId xmlns:p14="http://schemas.microsoft.com/office/powerpoint/2010/main" val="85951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2663B-4B65-4F9E-A783-5009C09F516C}"/>
              </a:ext>
            </a:extLst>
          </p:cNvPr>
          <p:cNvSpPr>
            <a:spLocks noGrp="1"/>
          </p:cNvSpPr>
          <p:nvPr>
            <p:ph type="title"/>
          </p:nvPr>
        </p:nvSpPr>
        <p:spPr>
          <a:xfrm>
            <a:off x="677334" y="609600"/>
            <a:ext cx="8596668" cy="1320800"/>
          </a:xfrm>
        </p:spPr>
        <p:txBody>
          <a:bodyPr anchor="t">
            <a:normAutofit/>
          </a:bodyPr>
          <a:lstStyle/>
          <a:p>
            <a:r>
              <a:rPr lang="es-ES" b="1" dirty="0"/>
              <a:t>Hefesto y Afrodita</a:t>
            </a:r>
            <a:endParaRPr lang="es-ES" b="1"/>
          </a:p>
        </p:txBody>
      </p:sp>
      <p:sp>
        <p:nvSpPr>
          <p:cNvPr id="3" name="Marcador de contenido 2">
            <a:extLst>
              <a:ext uri="{FF2B5EF4-FFF2-40B4-BE49-F238E27FC236}">
                <a16:creationId xmlns:a16="http://schemas.microsoft.com/office/drawing/2014/main" id="{F23C268D-0C23-478F-AECE-A921FACCDA4C}"/>
              </a:ext>
            </a:extLst>
          </p:cNvPr>
          <p:cNvSpPr>
            <a:spLocks noGrp="1"/>
          </p:cNvSpPr>
          <p:nvPr>
            <p:ph idx="1"/>
          </p:nvPr>
        </p:nvSpPr>
        <p:spPr>
          <a:xfrm>
            <a:off x="677334" y="2160589"/>
            <a:ext cx="3957349" cy="3880773"/>
          </a:xfrm>
        </p:spPr>
        <p:txBody>
          <a:bodyPr>
            <a:normAutofit/>
          </a:bodyPr>
          <a:lstStyle/>
          <a:p>
            <a:pPr>
              <a:lnSpc>
                <a:spcPct val="90000"/>
              </a:lnSpc>
            </a:pPr>
            <a:r>
              <a:rPr lang="es-ES" sz="1500" dirty="0"/>
              <a:t>Hefesto es el dios del fuego. Se caracteriza por su fealdad y su cojera.</a:t>
            </a:r>
          </a:p>
          <a:p>
            <a:pPr>
              <a:lnSpc>
                <a:spcPct val="90000"/>
              </a:lnSpc>
            </a:pPr>
            <a:r>
              <a:rPr lang="es-ES" sz="1500" dirty="0"/>
              <a:t>Afrodita es la diosa de la belleza y el amor. Se la suele representar desnuda y, en ocasiones, acompañada de su hijo Eros o Cupido. </a:t>
            </a:r>
          </a:p>
          <a:p>
            <a:pPr algn="just">
              <a:lnSpc>
                <a:spcPct val="90000"/>
              </a:lnSpc>
            </a:pPr>
            <a:r>
              <a:rPr lang="es-ES" sz="1500" dirty="0"/>
              <a:t>Nació de los genitales de Cronos, arrojados por Zeus al mar. </a:t>
            </a:r>
          </a:p>
          <a:p>
            <a:pPr>
              <a:lnSpc>
                <a:spcPct val="90000"/>
              </a:lnSpc>
            </a:pPr>
            <a:r>
              <a:rPr lang="es-ES" sz="1500" dirty="0"/>
              <a:t>Afrodita tuvo múltiples amantes: con Hermes, el dios mensajero, concibió a </a:t>
            </a:r>
            <a:r>
              <a:rPr lang="es-ES" sz="1500" b="1" dirty="0"/>
              <a:t>Hermafrodito; </a:t>
            </a:r>
            <a:r>
              <a:rPr lang="es-ES" sz="1500" dirty="0"/>
              <a:t>con Dionisio a</a:t>
            </a:r>
            <a:r>
              <a:rPr lang="es-ES" sz="1500" b="1" dirty="0"/>
              <a:t> Príapo </a:t>
            </a:r>
            <a:r>
              <a:rPr lang="es-ES" sz="1500" dirty="0"/>
              <a:t>(dios de la fertilidad) y con Ares a</a:t>
            </a:r>
            <a:r>
              <a:rPr lang="es-ES" sz="1500" b="1" dirty="0"/>
              <a:t> Eros.</a:t>
            </a:r>
          </a:p>
          <a:p>
            <a:pPr>
              <a:lnSpc>
                <a:spcPct val="90000"/>
              </a:lnSpc>
            </a:pPr>
            <a:r>
              <a:rPr lang="es-ES" sz="1500" dirty="0"/>
              <a:t>Hasta la trampa de su marido también tuvo amantes mortales como Adonis y Eneas.  </a:t>
            </a:r>
          </a:p>
        </p:txBody>
      </p:sp>
      <p:pic>
        <p:nvPicPr>
          <p:cNvPr id="2050" name="Picture 2" descr="Afrodita, la diosa del amor | Web de Mitología Clásica">
            <a:extLst>
              <a:ext uri="{FF2B5EF4-FFF2-40B4-BE49-F238E27FC236}">
                <a16:creationId xmlns:a16="http://schemas.microsoft.com/office/drawing/2014/main" id="{F7D043E0-F0F1-4ECA-A073-BA766263B9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12" r="1361" b="-1"/>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01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50AFF-B38B-43F2-A1EF-6DF8D33063E7}"/>
              </a:ext>
            </a:extLst>
          </p:cNvPr>
          <p:cNvSpPr>
            <a:spLocks noGrp="1"/>
          </p:cNvSpPr>
          <p:nvPr>
            <p:ph type="title"/>
          </p:nvPr>
        </p:nvSpPr>
        <p:spPr>
          <a:xfrm>
            <a:off x="2849562" y="609600"/>
            <a:ext cx="6424440" cy="1320800"/>
          </a:xfrm>
        </p:spPr>
        <p:txBody>
          <a:bodyPr>
            <a:normAutofit/>
          </a:bodyPr>
          <a:lstStyle/>
          <a:p>
            <a:r>
              <a:rPr lang="es-ES" dirty="0"/>
              <a:t>Hermafrodito</a:t>
            </a:r>
            <a:endParaRPr lang="es-ES"/>
          </a:p>
        </p:txBody>
      </p:sp>
      <p:pic>
        <p:nvPicPr>
          <p:cNvPr id="1026" name="Picture 2">
            <a:extLst>
              <a:ext uri="{FF2B5EF4-FFF2-40B4-BE49-F238E27FC236}">
                <a16:creationId xmlns:a16="http://schemas.microsoft.com/office/drawing/2014/main" id="{86B55030-9B00-41FF-85B4-3C5FEAF9B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39" r="12596" b="9090"/>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2A94DC50-E2B4-4730-9705-7B7A124FDE1F}"/>
              </a:ext>
            </a:extLst>
          </p:cNvPr>
          <p:cNvSpPr>
            <a:spLocks noGrp="1"/>
          </p:cNvSpPr>
          <p:nvPr>
            <p:ph idx="1"/>
          </p:nvPr>
        </p:nvSpPr>
        <p:spPr>
          <a:xfrm>
            <a:off x="2849562" y="2160589"/>
            <a:ext cx="6424440" cy="3880773"/>
          </a:xfrm>
        </p:spPr>
        <p:txBody>
          <a:bodyPr>
            <a:normAutofit/>
          </a:bodyPr>
          <a:lstStyle/>
          <a:p>
            <a:r>
              <a:rPr lang="es-ES" dirty="0"/>
              <a:t>Cuando Afrodita tuvo a Hermafrodito, sintiéndose culpable de su adulterio con Hermes lo dejó en el monte Ida, a cargo de las ninfas.</a:t>
            </a:r>
            <a:endParaRPr lang="es-ES"/>
          </a:p>
          <a:p>
            <a:r>
              <a:rPr lang="es-ES" dirty="0"/>
              <a:t>Hermafrodito creció y se convirtió en un joven muy bello. Un día de camino a Halicarnaso se detuvo en un lago, donde se bañó desnudo. El espíritu de aquel lago, </a:t>
            </a:r>
            <a:r>
              <a:rPr lang="es-ES" dirty="0" err="1"/>
              <a:t>Salmacis</a:t>
            </a:r>
            <a:r>
              <a:rPr lang="es-ES" dirty="0"/>
              <a:t>, al notar su presencia y ver su cuerpo desnudo le atrajo hacia ella, pero Hermafrodito consiguió escapar. Cuando este estaba bebiendo agua, </a:t>
            </a:r>
            <a:r>
              <a:rPr lang="es-ES" dirty="0" err="1"/>
              <a:t>Salmacis</a:t>
            </a:r>
            <a:r>
              <a:rPr lang="es-ES" dirty="0"/>
              <a:t>, se acercó a él y le pidió a los dioses que jamás los separaran. Los dioses hicieron cumplir su deseo y fusionaron los dos cuerpos. </a:t>
            </a:r>
            <a:endParaRPr lang="es-ES"/>
          </a:p>
        </p:txBody>
      </p:sp>
    </p:spTree>
    <p:extLst>
      <p:ext uri="{BB962C8B-B14F-4D97-AF65-F5344CB8AC3E}">
        <p14:creationId xmlns:p14="http://schemas.microsoft.com/office/powerpoint/2010/main" val="35362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Vista aérea de una ciudad&#10;&#10;Descripción generada automáticamente con confianza media">
            <a:extLst>
              <a:ext uri="{FF2B5EF4-FFF2-40B4-BE49-F238E27FC236}">
                <a16:creationId xmlns:a16="http://schemas.microsoft.com/office/drawing/2014/main" id="{811EF6DF-972D-43B5-BE11-3879B15454F7}"/>
              </a:ext>
            </a:extLst>
          </p:cNvPr>
          <p:cNvPicPr>
            <a:picLocks noChangeAspect="1"/>
          </p:cNvPicPr>
          <p:nvPr/>
        </p:nvPicPr>
        <p:blipFill rotWithShape="1">
          <a:blip r:embed="rId2"/>
          <a:srcRect l="10256" r="12349"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559A6AEE-E641-407D-900F-09631B89EB14}"/>
              </a:ext>
            </a:extLst>
          </p:cNvPr>
          <p:cNvSpPr>
            <a:spLocks noGrp="1"/>
          </p:cNvSpPr>
          <p:nvPr>
            <p:ph type="title"/>
          </p:nvPr>
        </p:nvSpPr>
        <p:spPr>
          <a:xfrm>
            <a:off x="677333" y="609600"/>
            <a:ext cx="3851123" cy="1320800"/>
          </a:xfrm>
        </p:spPr>
        <p:txBody>
          <a:bodyPr>
            <a:normAutofit/>
          </a:bodyPr>
          <a:lstStyle/>
          <a:p>
            <a:r>
              <a:rPr lang="es-ES" dirty="0"/>
              <a:t>El culto en Grecia</a:t>
            </a:r>
            <a:endParaRPr lang="es-ES"/>
          </a:p>
        </p:txBody>
      </p:sp>
      <p:sp>
        <p:nvSpPr>
          <p:cNvPr id="3" name="Marcador de contenido 2">
            <a:extLst>
              <a:ext uri="{FF2B5EF4-FFF2-40B4-BE49-F238E27FC236}">
                <a16:creationId xmlns:a16="http://schemas.microsoft.com/office/drawing/2014/main" id="{1D41070D-A78E-4FE3-9358-A54D96EE6B5E}"/>
              </a:ext>
            </a:extLst>
          </p:cNvPr>
          <p:cNvSpPr>
            <a:spLocks noGrp="1"/>
          </p:cNvSpPr>
          <p:nvPr>
            <p:ph idx="1"/>
          </p:nvPr>
        </p:nvSpPr>
        <p:spPr>
          <a:xfrm>
            <a:off x="677334" y="2160589"/>
            <a:ext cx="3851122" cy="3880773"/>
          </a:xfrm>
        </p:spPr>
        <p:txBody>
          <a:bodyPr>
            <a:normAutofit/>
          </a:bodyPr>
          <a:lstStyle/>
          <a:p>
            <a:r>
              <a:rPr lang="es-ES" dirty="0"/>
              <a:t>Los actos religiosos o de culto tenían lugar en santuarios, construidos en lugares sagrados. </a:t>
            </a:r>
            <a:endParaRPr lang="es-ES"/>
          </a:p>
          <a:p>
            <a:r>
              <a:rPr lang="es-ES" dirty="0"/>
              <a:t>Estos santuarios se consideraban propiedad del dios o diosa y constaban del templo y el altar. </a:t>
            </a:r>
            <a:endParaRPr lang="es-ES"/>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81350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37943-68F6-4C8B-B0D8-85A097A289B9}"/>
              </a:ext>
            </a:extLst>
          </p:cNvPr>
          <p:cNvSpPr>
            <a:spLocks noGrp="1"/>
          </p:cNvSpPr>
          <p:nvPr>
            <p:ph type="title"/>
          </p:nvPr>
        </p:nvSpPr>
        <p:spPr>
          <a:xfrm>
            <a:off x="677334" y="609600"/>
            <a:ext cx="8596668" cy="1320800"/>
          </a:xfrm>
        </p:spPr>
        <p:txBody>
          <a:bodyPr anchor="t">
            <a:normAutofit/>
          </a:bodyPr>
          <a:lstStyle/>
          <a:p>
            <a:r>
              <a:rPr lang="es-ES" b="1" dirty="0"/>
              <a:t>Atenea</a:t>
            </a:r>
            <a:endParaRPr lang="es-ES" b="1"/>
          </a:p>
        </p:txBody>
      </p:sp>
      <p:sp>
        <p:nvSpPr>
          <p:cNvPr id="3" name="Marcador de contenido 2">
            <a:extLst>
              <a:ext uri="{FF2B5EF4-FFF2-40B4-BE49-F238E27FC236}">
                <a16:creationId xmlns:a16="http://schemas.microsoft.com/office/drawing/2014/main" id="{3A5DC40B-F29D-41E6-AE1E-2CED08FAC978}"/>
              </a:ext>
            </a:extLst>
          </p:cNvPr>
          <p:cNvSpPr>
            <a:spLocks noGrp="1"/>
          </p:cNvSpPr>
          <p:nvPr>
            <p:ph idx="1"/>
          </p:nvPr>
        </p:nvSpPr>
        <p:spPr>
          <a:xfrm>
            <a:off x="6336287" y="2160589"/>
            <a:ext cx="2934714" cy="3880773"/>
          </a:xfrm>
        </p:spPr>
        <p:txBody>
          <a:bodyPr>
            <a:normAutofit/>
          </a:bodyPr>
          <a:lstStyle/>
          <a:p>
            <a:r>
              <a:rPr lang="es-ES" dirty="0"/>
              <a:t>Diosa de la sabiduría, las artes y las guerras justas. </a:t>
            </a:r>
          </a:p>
          <a:p>
            <a:r>
              <a:rPr lang="es-ES" dirty="0"/>
              <a:t>Sus atributos son el olivo y la lechuza.</a:t>
            </a:r>
          </a:p>
          <a:p>
            <a:r>
              <a:rPr lang="es-ES" dirty="0"/>
              <a:t>Se la representa armada con casco y lanza. </a:t>
            </a:r>
          </a:p>
          <a:p>
            <a:r>
              <a:rPr lang="es-ES" dirty="0"/>
              <a:t>Aracne y Atenea</a:t>
            </a:r>
          </a:p>
          <a:p>
            <a:endParaRPr lang="es-ES" dirty="0"/>
          </a:p>
        </p:txBody>
      </p:sp>
      <p:pic>
        <p:nvPicPr>
          <p:cNvPr id="3074" name="Picture 2" descr="La fábula de Aracné | artehistoria.com">
            <a:extLst>
              <a:ext uri="{FF2B5EF4-FFF2-40B4-BE49-F238E27FC236}">
                <a16:creationId xmlns:a16="http://schemas.microsoft.com/office/drawing/2014/main" id="{12534A4E-A3E9-4058-8E39-839D341107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5" r="302" b="2"/>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5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A161179D-8A87-4D28-A1B7-972DA4418E28}"/>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b="1"/>
              <a:t>El juicio de Paris</a:t>
            </a:r>
          </a:p>
        </p:txBody>
      </p:sp>
      <p:sp>
        <p:nvSpPr>
          <p:cNvPr id="4" name="Marcador de contenido 3">
            <a:extLst>
              <a:ext uri="{FF2B5EF4-FFF2-40B4-BE49-F238E27FC236}">
                <a16:creationId xmlns:a16="http://schemas.microsoft.com/office/drawing/2014/main" id="{ECFFE586-CDF6-4A6D-ABF3-029A82FAC89E}"/>
              </a:ext>
            </a:extLst>
          </p:cNvPr>
          <p:cNvSpPr>
            <a:spLocks noGrp="1"/>
          </p:cNvSpPr>
          <p:nvPr>
            <p:ph idx="1"/>
          </p:nvPr>
        </p:nvSpPr>
        <p:spPr/>
        <p:txBody>
          <a:bodyPr/>
          <a:lstStyle/>
          <a:p>
            <a:endParaRPr lang="es-ES"/>
          </a:p>
        </p:txBody>
      </p:sp>
      <p:pic>
        <p:nvPicPr>
          <p:cNvPr id="4100" name="Picture 4" descr="El Juicio de Paris – Análisis de los personajes y cómo identificarlos – El  Blog de Mer – Blog de Arte">
            <a:extLst>
              <a:ext uri="{FF2B5EF4-FFF2-40B4-BE49-F238E27FC236}">
                <a16:creationId xmlns:a16="http://schemas.microsoft.com/office/drawing/2014/main" id="{6109024C-B1D8-41A4-87AD-5CF8802F4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12192000" cy="667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2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C427A059-2381-4E63-8579-1766BCB7C735}"/>
              </a:ext>
            </a:extLst>
          </p:cNvPr>
          <p:cNvSpPr>
            <a:spLocks noGrp="1"/>
          </p:cNvSpPr>
          <p:nvPr>
            <p:ph type="title"/>
          </p:nvPr>
        </p:nvSpPr>
        <p:spPr>
          <a:xfrm>
            <a:off x="989768" y="609600"/>
            <a:ext cx="5498361" cy="1320800"/>
          </a:xfrm>
        </p:spPr>
        <p:txBody>
          <a:bodyPr anchor="ctr">
            <a:normAutofit/>
          </a:bodyPr>
          <a:lstStyle/>
          <a:p>
            <a:r>
              <a:rPr lang="es-ES" dirty="0"/>
              <a:t>El culto en Grecia</a:t>
            </a:r>
            <a:endParaRPr lang="es-ES"/>
          </a:p>
        </p:txBody>
      </p:sp>
      <p:sp>
        <p:nvSpPr>
          <p:cNvPr id="14" name="Isosceles Triangle 13">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555538">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49DBAD8F-7695-4FBE-BEAD-0A23B7C6C480}"/>
              </a:ext>
            </a:extLst>
          </p:cNvPr>
          <p:cNvSpPr>
            <a:spLocks noGrp="1"/>
          </p:cNvSpPr>
          <p:nvPr>
            <p:ph idx="1"/>
          </p:nvPr>
        </p:nvSpPr>
        <p:spPr>
          <a:xfrm>
            <a:off x="989770" y="2160589"/>
            <a:ext cx="5549732" cy="3880773"/>
          </a:xfrm>
        </p:spPr>
        <p:txBody>
          <a:bodyPr>
            <a:normAutofit/>
          </a:bodyPr>
          <a:lstStyle/>
          <a:p>
            <a:r>
              <a:rPr lang="es-ES" dirty="0"/>
              <a:t>El culto público era realizado por sacerdotes y sacerdotisas y el culto privado era dirigido por el padre de la familia. </a:t>
            </a:r>
          </a:p>
        </p:txBody>
      </p:sp>
      <p:pic>
        <p:nvPicPr>
          <p:cNvPr id="7" name="Imagen 6" descr="Imagen que contiene interior, tabla, taza, viejo&#10;&#10;Descripción generada automáticamente">
            <a:extLst>
              <a:ext uri="{FF2B5EF4-FFF2-40B4-BE49-F238E27FC236}">
                <a16:creationId xmlns:a16="http://schemas.microsoft.com/office/drawing/2014/main" id="{21CE6DA8-B230-43F9-84D3-2CD6E860EA78}"/>
              </a:ext>
            </a:extLst>
          </p:cNvPr>
          <p:cNvPicPr>
            <a:picLocks noChangeAspect="1"/>
          </p:cNvPicPr>
          <p:nvPr/>
        </p:nvPicPr>
        <p:blipFill rotWithShape="1">
          <a:blip r:embed="rId2"/>
          <a:srcRect t="756" r="-3" b="6688"/>
          <a:stretch/>
        </p:blipFill>
        <p:spPr>
          <a:xfrm>
            <a:off x="7531482" y="10"/>
            <a:ext cx="4657341" cy="3448414"/>
          </a:xfrm>
          <a:prstGeom prst="rect">
            <a:avLst/>
          </a:prstGeom>
        </p:spPr>
      </p:pic>
      <p:pic>
        <p:nvPicPr>
          <p:cNvPr id="5" name="Imagen 4" descr="Imagen que contiene ropa, hombre, parado, vestido&#10;&#10;Descripción generada automáticamente">
            <a:extLst>
              <a:ext uri="{FF2B5EF4-FFF2-40B4-BE49-F238E27FC236}">
                <a16:creationId xmlns:a16="http://schemas.microsoft.com/office/drawing/2014/main" id="{F9FCAC94-88B3-4290-B16D-12EFE3E51563}"/>
              </a:ext>
            </a:extLst>
          </p:cNvPr>
          <p:cNvPicPr>
            <a:picLocks noChangeAspect="1"/>
          </p:cNvPicPr>
          <p:nvPr/>
        </p:nvPicPr>
        <p:blipFill rotWithShape="1">
          <a:blip r:embed="rId3"/>
          <a:srcRect b="15101"/>
          <a:stretch/>
        </p:blipFill>
        <p:spPr>
          <a:xfrm>
            <a:off x="7528308" y="3437472"/>
            <a:ext cx="4657341" cy="3428996"/>
          </a:xfrm>
          <a:prstGeom prst="rect">
            <a:avLst/>
          </a:prstGeom>
        </p:spPr>
      </p:pic>
    </p:spTree>
    <p:extLst>
      <p:ext uri="{BB962C8B-B14F-4D97-AF65-F5344CB8AC3E}">
        <p14:creationId xmlns:p14="http://schemas.microsoft.com/office/powerpoint/2010/main" val="405323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14A8A80-77B5-4FF2-B53D-58B32CE92A08}"/>
              </a:ext>
            </a:extLst>
          </p:cNvPr>
          <p:cNvSpPr>
            <a:spLocks noGrp="1"/>
          </p:cNvSpPr>
          <p:nvPr>
            <p:ph type="title"/>
          </p:nvPr>
        </p:nvSpPr>
        <p:spPr>
          <a:xfrm>
            <a:off x="7181725" y="116579"/>
            <a:ext cx="4512989" cy="586154"/>
          </a:xfrm>
        </p:spPr>
        <p:txBody>
          <a:bodyPr anchor="ctr">
            <a:normAutofit fontScale="90000"/>
          </a:bodyPr>
          <a:lstStyle/>
          <a:p>
            <a:r>
              <a:rPr lang="es-ES" dirty="0">
                <a:solidFill>
                  <a:srgbClr val="FFFFFF"/>
                </a:solidFill>
              </a:rPr>
              <a:t>El sacrificio</a:t>
            </a:r>
          </a:p>
        </p:txBody>
      </p:sp>
      <p:pic>
        <p:nvPicPr>
          <p:cNvPr id="4" name="Imagen 3">
            <a:extLst>
              <a:ext uri="{FF2B5EF4-FFF2-40B4-BE49-F238E27FC236}">
                <a16:creationId xmlns:a16="http://schemas.microsoft.com/office/drawing/2014/main" id="{E5A8691A-4273-4BF0-B60E-99CA3E0F2FDA}"/>
              </a:ext>
            </a:extLst>
          </p:cNvPr>
          <p:cNvPicPr>
            <a:picLocks noChangeAspect="1"/>
          </p:cNvPicPr>
          <p:nvPr/>
        </p:nvPicPr>
        <p:blipFill>
          <a:blip r:embed="rId2"/>
          <a:stretch>
            <a:fillRect/>
          </a:stretch>
        </p:blipFill>
        <p:spPr>
          <a:xfrm>
            <a:off x="757251" y="2090832"/>
            <a:ext cx="3856774" cy="2765234"/>
          </a:xfrm>
          <a:prstGeom prst="rect">
            <a:avLst/>
          </a:prstGeom>
        </p:spPr>
      </p:pic>
      <p:sp>
        <p:nvSpPr>
          <p:cNvPr id="3" name="Marcador de contenido 2">
            <a:extLst>
              <a:ext uri="{FF2B5EF4-FFF2-40B4-BE49-F238E27FC236}">
                <a16:creationId xmlns:a16="http://schemas.microsoft.com/office/drawing/2014/main" id="{07B29C3E-36EC-4B3D-80B7-A041626A9BF8}"/>
              </a:ext>
            </a:extLst>
          </p:cNvPr>
          <p:cNvSpPr>
            <a:spLocks noGrp="1"/>
          </p:cNvSpPr>
          <p:nvPr>
            <p:ph idx="1"/>
          </p:nvPr>
        </p:nvSpPr>
        <p:spPr>
          <a:xfrm>
            <a:off x="5700344" y="702733"/>
            <a:ext cx="5830368" cy="6155267"/>
          </a:xfrm>
        </p:spPr>
        <p:txBody>
          <a:bodyPr anchor="t">
            <a:noAutofit/>
          </a:bodyPr>
          <a:lstStyle/>
          <a:p>
            <a:pPr>
              <a:lnSpc>
                <a:spcPct val="90000"/>
              </a:lnSpc>
            </a:pPr>
            <a:r>
              <a:rPr lang="es-ES" dirty="0">
                <a:solidFill>
                  <a:srgbClr val="FFFFFF"/>
                </a:solidFill>
              </a:rPr>
              <a:t>Era el momento más importante del ritual, en el que las personas se comunicaban con la divinidad.</a:t>
            </a:r>
          </a:p>
          <a:p>
            <a:pPr>
              <a:lnSpc>
                <a:spcPct val="90000"/>
              </a:lnSpc>
            </a:pPr>
            <a:r>
              <a:rPr lang="es-ES" dirty="0">
                <a:solidFill>
                  <a:srgbClr val="FFFFFF"/>
                </a:solidFill>
              </a:rPr>
              <a:t>El rito constaba de tres partes:</a:t>
            </a:r>
          </a:p>
          <a:p>
            <a:pPr>
              <a:lnSpc>
                <a:spcPct val="90000"/>
              </a:lnSpc>
              <a:buFont typeface="Wingdings" panose="05000000000000000000" pitchFamily="2" charset="2"/>
              <a:buChar char="v"/>
            </a:pPr>
            <a:r>
              <a:rPr lang="es-ES" dirty="0">
                <a:solidFill>
                  <a:srgbClr val="FFFFFF"/>
                </a:solidFill>
              </a:rPr>
              <a:t>Preparación: una procesión acompañaba a la víctima hacia el altar donde iba a tener lugar el sacrificio.</a:t>
            </a:r>
          </a:p>
          <a:p>
            <a:pPr>
              <a:lnSpc>
                <a:spcPct val="90000"/>
              </a:lnSpc>
              <a:buFont typeface="Wingdings" panose="05000000000000000000" pitchFamily="2" charset="2"/>
              <a:buChar char="v"/>
            </a:pPr>
            <a:r>
              <a:rPr lang="es-ES" dirty="0">
                <a:solidFill>
                  <a:srgbClr val="FFFFFF"/>
                </a:solidFill>
              </a:rPr>
              <a:t>Purificación: los sacrificantes se lavaban las manos y se rociaba a la víctima con agua. Tras invocar a la divinidad correspondiente el sacerdote cortaba un mechón de pelo de la víctima y lo echaba al fuego.</a:t>
            </a:r>
          </a:p>
          <a:p>
            <a:pPr>
              <a:lnSpc>
                <a:spcPct val="90000"/>
              </a:lnSpc>
              <a:buFont typeface="Wingdings" panose="05000000000000000000" pitchFamily="2" charset="2"/>
              <a:buChar char="v"/>
            </a:pPr>
            <a:r>
              <a:rPr lang="es-ES" dirty="0">
                <a:solidFill>
                  <a:srgbClr val="FFFFFF"/>
                </a:solidFill>
              </a:rPr>
              <a:t>Sacrificio: se degüella a la víctima. La sangre se recogía en un cuenco y se esparcía por el altar.</a:t>
            </a:r>
          </a:p>
          <a:p>
            <a:pPr>
              <a:lnSpc>
                <a:spcPct val="90000"/>
              </a:lnSpc>
              <a:buFont typeface="Wingdings" panose="05000000000000000000" pitchFamily="2" charset="2"/>
              <a:buChar char="v"/>
            </a:pPr>
            <a:r>
              <a:rPr lang="es-ES" dirty="0">
                <a:solidFill>
                  <a:srgbClr val="FFFFFF"/>
                </a:solidFill>
              </a:rPr>
              <a:t>Banquete ritual: se descuartiza el animal y se dejan unos trozos sobre el altar, destinados al consumo por parte de los dioses. El resto lo consumían en un banquete el sacerdote y los fieles.</a:t>
            </a:r>
          </a:p>
          <a:p>
            <a:pPr>
              <a:lnSpc>
                <a:spcPct val="90000"/>
              </a:lnSpc>
              <a:buFont typeface="Wingdings" panose="05000000000000000000" pitchFamily="2" charset="2"/>
              <a:buChar char="Ø"/>
            </a:pPr>
            <a:r>
              <a:rPr lang="es-ES" dirty="0">
                <a:solidFill>
                  <a:srgbClr val="FFFFFF"/>
                </a:solidFill>
              </a:rPr>
              <a:t>En los sacrificios a las divinidades infernales, a los héroes y a los dioses marinos se incineraba en un holocausto (completamente quemado).</a:t>
            </a:r>
          </a:p>
        </p:txBody>
      </p:sp>
    </p:spTree>
    <p:extLst>
      <p:ext uri="{BB962C8B-B14F-4D97-AF65-F5344CB8AC3E}">
        <p14:creationId xmlns:p14="http://schemas.microsoft.com/office/powerpoint/2010/main" val="303655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327BE-B59B-4A2C-985C-0403497293D8}"/>
              </a:ext>
            </a:extLst>
          </p:cNvPr>
          <p:cNvSpPr>
            <a:spLocks noGrp="1"/>
          </p:cNvSpPr>
          <p:nvPr>
            <p:ph type="title"/>
          </p:nvPr>
        </p:nvSpPr>
        <p:spPr>
          <a:xfrm>
            <a:off x="677334" y="609600"/>
            <a:ext cx="8596668" cy="1320800"/>
          </a:xfrm>
        </p:spPr>
        <p:txBody>
          <a:bodyPr anchor="t">
            <a:normAutofit/>
          </a:bodyPr>
          <a:lstStyle/>
          <a:p>
            <a:r>
              <a:rPr lang="es-ES" dirty="0"/>
              <a:t>La ofrenda</a:t>
            </a:r>
            <a:endParaRPr lang="es-ES"/>
          </a:p>
        </p:txBody>
      </p:sp>
      <p:sp>
        <p:nvSpPr>
          <p:cNvPr id="3" name="Marcador de contenido 2">
            <a:extLst>
              <a:ext uri="{FF2B5EF4-FFF2-40B4-BE49-F238E27FC236}">
                <a16:creationId xmlns:a16="http://schemas.microsoft.com/office/drawing/2014/main" id="{6BDFA01B-1928-4284-BEB4-F55549099211}"/>
              </a:ext>
            </a:extLst>
          </p:cNvPr>
          <p:cNvSpPr>
            <a:spLocks noGrp="1"/>
          </p:cNvSpPr>
          <p:nvPr>
            <p:ph idx="1"/>
          </p:nvPr>
        </p:nvSpPr>
        <p:spPr>
          <a:xfrm>
            <a:off x="6336287" y="2160589"/>
            <a:ext cx="2934714" cy="3880773"/>
          </a:xfrm>
        </p:spPr>
        <p:txBody>
          <a:bodyPr>
            <a:normAutofit/>
          </a:bodyPr>
          <a:lstStyle/>
          <a:p>
            <a:r>
              <a:rPr lang="es-ES" sz="2400" dirty="0"/>
              <a:t>Había dos tipos de ofrenda: de agradecimiento y de petición o votiva.</a:t>
            </a:r>
          </a:p>
        </p:txBody>
      </p:sp>
      <p:pic>
        <p:nvPicPr>
          <p:cNvPr id="5" name="Imagen 4" descr="Imagen que contiene tela, cubierto, caja, pájaro&#10;&#10;Descripción generada automáticamente">
            <a:extLst>
              <a:ext uri="{FF2B5EF4-FFF2-40B4-BE49-F238E27FC236}">
                <a16:creationId xmlns:a16="http://schemas.microsoft.com/office/drawing/2014/main" id="{6925AD0C-1FAE-458D-BD64-B7F56AD530F4}"/>
              </a:ext>
            </a:extLst>
          </p:cNvPr>
          <p:cNvPicPr>
            <a:picLocks noChangeAspect="1"/>
          </p:cNvPicPr>
          <p:nvPr/>
        </p:nvPicPr>
        <p:blipFill rotWithShape="1">
          <a:blip r:embed="rId2"/>
          <a:srcRect l="2096" r="465" b="-2"/>
          <a:stretch/>
        </p:blipFill>
        <p:spPr>
          <a:xfrm>
            <a:off x="677334" y="2159331"/>
            <a:ext cx="5423429" cy="3882362"/>
          </a:xfrm>
          <a:prstGeom prst="rect">
            <a:avLst/>
          </a:prstGeom>
        </p:spPr>
      </p:pic>
    </p:spTree>
    <p:extLst>
      <p:ext uri="{BB962C8B-B14F-4D97-AF65-F5344CB8AC3E}">
        <p14:creationId xmlns:p14="http://schemas.microsoft.com/office/powerpoint/2010/main" val="35287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81435-173C-4F81-BEA3-09A5C485B271}"/>
              </a:ext>
            </a:extLst>
          </p:cNvPr>
          <p:cNvSpPr>
            <a:spLocks noGrp="1"/>
          </p:cNvSpPr>
          <p:nvPr>
            <p:ph type="title"/>
          </p:nvPr>
        </p:nvSpPr>
        <p:spPr>
          <a:xfrm>
            <a:off x="677334" y="609600"/>
            <a:ext cx="8596668" cy="715617"/>
          </a:xfrm>
        </p:spPr>
        <p:txBody>
          <a:bodyPr/>
          <a:lstStyle/>
          <a:p>
            <a:pPr algn="ctr"/>
            <a:r>
              <a:rPr lang="es-ES" dirty="0"/>
              <a:t>La libación, la plegaria y la purificación</a:t>
            </a:r>
          </a:p>
        </p:txBody>
      </p:sp>
      <p:sp>
        <p:nvSpPr>
          <p:cNvPr id="3" name="Marcador de contenido 2">
            <a:extLst>
              <a:ext uri="{FF2B5EF4-FFF2-40B4-BE49-F238E27FC236}">
                <a16:creationId xmlns:a16="http://schemas.microsoft.com/office/drawing/2014/main" id="{54E5BD75-4438-44A9-8AF7-6011D4A07AEC}"/>
              </a:ext>
            </a:extLst>
          </p:cNvPr>
          <p:cNvSpPr>
            <a:spLocks noGrp="1"/>
          </p:cNvSpPr>
          <p:nvPr>
            <p:ph idx="1"/>
          </p:nvPr>
        </p:nvSpPr>
        <p:spPr>
          <a:xfrm>
            <a:off x="677334" y="1325217"/>
            <a:ext cx="9818388" cy="5221357"/>
          </a:xfrm>
        </p:spPr>
        <p:txBody>
          <a:bodyPr/>
          <a:lstStyle/>
          <a:p>
            <a:pPr algn="just"/>
            <a:r>
              <a:rPr lang="es-ES" b="1" dirty="0">
                <a:solidFill>
                  <a:srgbClr val="7030A0"/>
                </a:solidFill>
              </a:rPr>
              <a:t>La libación </a:t>
            </a:r>
            <a:r>
              <a:rPr lang="es-ES" dirty="0"/>
              <a:t>consistía en el derramamiento de líquidos (vino, miel, aceite o agua).</a:t>
            </a:r>
          </a:p>
          <a:p>
            <a:pPr marL="0" indent="0" algn="just">
              <a:buNone/>
            </a:pPr>
            <a:endParaRPr lang="es-ES" dirty="0"/>
          </a:p>
          <a:p>
            <a:pPr algn="just"/>
            <a:r>
              <a:rPr lang="es-ES" b="1" dirty="0">
                <a:solidFill>
                  <a:srgbClr val="7030A0"/>
                </a:solidFill>
              </a:rPr>
              <a:t>La plegaria </a:t>
            </a:r>
            <a:r>
              <a:rPr lang="es-ES" dirty="0"/>
              <a:t>era un rito que acompañaba a todos los actos del culto. Seguía el siguiente esquema: invocación a la divinidad; elogio de la divinidad; súplica o ruego y, por último, promesa de un voto si la divinidad cumplía los deseos del fiel. </a:t>
            </a:r>
          </a:p>
          <a:p>
            <a:pPr algn="just"/>
            <a:endParaRPr lang="es-ES" dirty="0"/>
          </a:p>
          <a:p>
            <a:pPr algn="just"/>
            <a:r>
              <a:rPr lang="es-ES" b="1" dirty="0">
                <a:solidFill>
                  <a:srgbClr val="7030A0"/>
                </a:solidFill>
              </a:rPr>
              <a:t>La purificación </a:t>
            </a:r>
            <a:r>
              <a:rPr lang="es-ES" dirty="0"/>
              <a:t>era necesaria para cualquier relación con los dioses y en todos los rituales. El agua era el principal elemento purificador.</a:t>
            </a:r>
          </a:p>
          <a:p>
            <a:pPr algn="just"/>
            <a:r>
              <a:rPr lang="es-ES" dirty="0"/>
              <a:t>El estado de impureza se adquiría por nacimiento, muerte, asesinato, relaciones sexuales, enfermedad, locura, menstruación, etc.</a:t>
            </a:r>
          </a:p>
        </p:txBody>
      </p:sp>
    </p:spTree>
    <p:extLst>
      <p:ext uri="{BB962C8B-B14F-4D97-AF65-F5344CB8AC3E}">
        <p14:creationId xmlns:p14="http://schemas.microsoft.com/office/powerpoint/2010/main" val="394222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1F2E1-CD89-4F7C-B4B2-B78B672D6982}"/>
              </a:ext>
            </a:extLst>
          </p:cNvPr>
          <p:cNvSpPr>
            <a:spLocks noGrp="1"/>
          </p:cNvSpPr>
          <p:nvPr>
            <p:ph type="title"/>
          </p:nvPr>
        </p:nvSpPr>
        <p:spPr>
          <a:xfrm>
            <a:off x="677334" y="609600"/>
            <a:ext cx="8596668" cy="689113"/>
          </a:xfrm>
        </p:spPr>
        <p:txBody>
          <a:bodyPr/>
          <a:lstStyle/>
          <a:p>
            <a:pPr algn="ctr"/>
            <a:r>
              <a:rPr lang="es-ES" dirty="0"/>
              <a:t>El culto funerario</a:t>
            </a:r>
          </a:p>
        </p:txBody>
      </p:sp>
      <p:sp>
        <p:nvSpPr>
          <p:cNvPr id="3" name="Marcador de contenido 2">
            <a:extLst>
              <a:ext uri="{FF2B5EF4-FFF2-40B4-BE49-F238E27FC236}">
                <a16:creationId xmlns:a16="http://schemas.microsoft.com/office/drawing/2014/main" id="{A0CA7FC1-5842-4F35-A1FE-E9A3E6A28802}"/>
              </a:ext>
            </a:extLst>
          </p:cNvPr>
          <p:cNvSpPr>
            <a:spLocks noGrp="1"/>
          </p:cNvSpPr>
          <p:nvPr>
            <p:ph idx="1"/>
          </p:nvPr>
        </p:nvSpPr>
        <p:spPr>
          <a:xfrm>
            <a:off x="677334" y="1391479"/>
            <a:ext cx="8596668" cy="4649884"/>
          </a:xfrm>
        </p:spPr>
        <p:txBody>
          <a:bodyPr>
            <a:normAutofit lnSpcReduction="10000"/>
          </a:bodyPr>
          <a:lstStyle/>
          <a:p>
            <a:pPr algn="just"/>
            <a:r>
              <a:rPr lang="es-ES" dirty="0"/>
              <a:t>Los griegos pensaban que cuando una persona moría, su psique se separaba del cuerpo y era llevada a los infiernos, donde reinaba Hades.</a:t>
            </a:r>
          </a:p>
          <a:p>
            <a:pPr algn="just"/>
            <a:r>
              <a:rPr lang="es-ES" dirty="0"/>
              <a:t>No se creía en una vida después de la muerte.</a:t>
            </a:r>
          </a:p>
          <a:p>
            <a:pPr algn="just"/>
            <a:r>
              <a:rPr lang="es-ES" dirty="0"/>
              <a:t>Aquella alma, cuyo cuerpo no recibía sepultura no encontraba descanso y vagaba como un fantasma causando males.</a:t>
            </a:r>
          </a:p>
          <a:p>
            <a:pPr algn="just"/>
            <a:r>
              <a:rPr lang="es-ES" dirty="0"/>
              <a:t>El rito funerario era el siguiente:</a:t>
            </a:r>
          </a:p>
          <a:p>
            <a:pPr algn="just">
              <a:buFont typeface="Courier New" panose="02070309020205020404" pitchFamily="49" charset="0"/>
              <a:buChar char="o"/>
            </a:pPr>
            <a:r>
              <a:rPr lang="es-ES" dirty="0"/>
              <a:t>El cuerpo del difunto se lavaba, se vestía y se exponía durante días. Mujeres de la familia o plañideras manifestaban expresiones de dolor. Los parientes masculinos se cortaban el pelo y se echaban ceniza sobre la cabeza en señal de duelo. </a:t>
            </a:r>
          </a:p>
          <a:p>
            <a:pPr algn="just">
              <a:buFont typeface="Courier New" panose="02070309020205020404" pitchFamily="49" charset="0"/>
              <a:buChar char="o"/>
            </a:pPr>
            <a:r>
              <a:rPr lang="es-ES" dirty="0"/>
              <a:t>El muerto era llevado por un carro tirado de caballos hasta la tumba.</a:t>
            </a:r>
          </a:p>
          <a:p>
            <a:pPr algn="just">
              <a:buFont typeface="Courier New" panose="02070309020205020404" pitchFamily="49" charset="0"/>
              <a:buChar char="o"/>
            </a:pPr>
            <a:r>
              <a:rPr lang="es-ES" dirty="0"/>
              <a:t>Se celebraba el funeral que tenía tres partes: primero se depositaba en la tumba el ajuar funerario, que incluía una moneda para Caronte; después se </a:t>
            </a:r>
            <a:r>
              <a:rPr lang="es-ES"/>
              <a:t>celebraraban</a:t>
            </a:r>
            <a:r>
              <a:rPr lang="es-ES" dirty="0"/>
              <a:t> sacrificios de animales y libaciones y, por último, un banquete funerario. </a:t>
            </a:r>
          </a:p>
        </p:txBody>
      </p:sp>
    </p:spTree>
    <p:extLst>
      <p:ext uri="{BB962C8B-B14F-4D97-AF65-F5344CB8AC3E}">
        <p14:creationId xmlns:p14="http://schemas.microsoft.com/office/powerpoint/2010/main" val="180709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904F2-7B98-4158-B61E-BA4D7A4A7B20}"/>
              </a:ext>
            </a:extLst>
          </p:cNvPr>
          <p:cNvSpPr>
            <a:spLocks noGrp="1"/>
          </p:cNvSpPr>
          <p:nvPr>
            <p:ph type="title"/>
          </p:nvPr>
        </p:nvSpPr>
        <p:spPr>
          <a:xfrm>
            <a:off x="677334" y="609600"/>
            <a:ext cx="8596668" cy="596348"/>
          </a:xfrm>
        </p:spPr>
        <p:txBody>
          <a:bodyPr>
            <a:normAutofit fontScale="90000"/>
          </a:bodyPr>
          <a:lstStyle/>
          <a:p>
            <a:pPr algn="ctr"/>
            <a:r>
              <a:rPr lang="es-ES" dirty="0"/>
              <a:t>El culto religioso en Grecia</a:t>
            </a:r>
          </a:p>
        </p:txBody>
      </p:sp>
      <p:sp>
        <p:nvSpPr>
          <p:cNvPr id="3" name="Marcador de contenido 2">
            <a:extLst>
              <a:ext uri="{FF2B5EF4-FFF2-40B4-BE49-F238E27FC236}">
                <a16:creationId xmlns:a16="http://schemas.microsoft.com/office/drawing/2014/main" id="{9FA52A6C-D3F3-4190-A5C8-59933FC0E2CD}"/>
              </a:ext>
            </a:extLst>
          </p:cNvPr>
          <p:cNvSpPr>
            <a:spLocks noGrp="1"/>
          </p:cNvSpPr>
          <p:nvPr>
            <p:ph idx="1"/>
          </p:nvPr>
        </p:nvSpPr>
        <p:spPr>
          <a:xfrm>
            <a:off x="677334" y="1325217"/>
            <a:ext cx="8596668" cy="4716145"/>
          </a:xfrm>
        </p:spPr>
        <p:txBody>
          <a:bodyPr/>
          <a:lstStyle/>
          <a:p>
            <a:pPr algn="just"/>
            <a:r>
              <a:rPr lang="es-ES" dirty="0"/>
              <a:t>Todas las polis griegas tenían la misma religión, pero cada polis tenía una divinidad protectora que alzaba un templo en un lugar importante.</a:t>
            </a:r>
          </a:p>
          <a:p>
            <a:pPr algn="just"/>
            <a:r>
              <a:rPr lang="es-ES" dirty="0"/>
              <a:t>También se rendía culto a los héroes.</a:t>
            </a:r>
          </a:p>
          <a:p>
            <a:pPr algn="just"/>
            <a:r>
              <a:rPr lang="es-ES" dirty="0"/>
              <a:t>Las decisiones religiosas eran tomadas en la asamblea o en el consejo de la ciudad.</a:t>
            </a:r>
          </a:p>
          <a:p>
            <a:pPr algn="just"/>
            <a:r>
              <a:rPr lang="es-ES" dirty="0"/>
              <a:t>Todos los ciudadanos tenían la obligación de asistir a los ritos religiosos. No hacerlo podía ser castigado con el destierro o, incluso, con la muerte.</a:t>
            </a:r>
          </a:p>
          <a:p>
            <a:pPr algn="just"/>
            <a:r>
              <a:rPr lang="es-ES" dirty="0"/>
              <a:t>Cada polis tenía sus fiestas aunque había algunas comunes como los cultos mistéricos, que ofrecían a los iniciados una vida eterna.</a:t>
            </a:r>
          </a:p>
          <a:p>
            <a:pPr algn="just"/>
            <a:r>
              <a:rPr lang="es-ES" dirty="0"/>
              <a:t>Entre las fiestas más conocidas se encuentran las </a:t>
            </a:r>
            <a:r>
              <a:rPr lang="es-ES" b="1" dirty="0"/>
              <a:t>Panateneas</a:t>
            </a:r>
            <a:r>
              <a:rPr lang="es-ES" dirty="0"/>
              <a:t>, que se celebraban en Atenas en honor a Atenea y tenían lugar cada cuatro años. Los misterios de Eleusis era otra fiesta conocida dedicada a Deméter, celebrada en Atenas a comienzos del otoño. </a:t>
            </a:r>
          </a:p>
        </p:txBody>
      </p:sp>
    </p:spTree>
    <p:extLst>
      <p:ext uri="{BB962C8B-B14F-4D97-AF65-F5344CB8AC3E}">
        <p14:creationId xmlns:p14="http://schemas.microsoft.com/office/powerpoint/2010/main" val="100481171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1253</TotalTime>
  <Words>2705</Words>
  <Application>Microsoft Office PowerPoint</Application>
  <PresentationFormat>Panorámica</PresentationFormat>
  <Paragraphs>135</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Courier New</vt:lpstr>
      <vt:lpstr>Trebuchet MS</vt:lpstr>
      <vt:lpstr>Wingdings</vt:lpstr>
      <vt:lpstr>Wingdings 3</vt:lpstr>
      <vt:lpstr>Faceta</vt:lpstr>
      <vt:lpstr>La religión en Grecia y Roma.</vt:lpstr>
      <vt:lpstr>Introducción</vt:lpstr>
      <vt:lpstr>El culto en Grecia</vt:lpstr>
      <vt:lpstr>El culto en Grecia</vt:lpstr>
      <vt:lpstr>El sacrificio</vt:lpstr>
      <vt:lpstr>La ofrenda</vt:lpstr>
      <vt:lpstr>La libación, la plegaria y la purificación</vt:lpstr>
      <vt:lpstr>El culto funerario</vt:lpstr>
      <vt:lpstr>El culto religioso en Grecia</vt:lpstr>
      <vt:lpstr>Los Juegos Olímpicos</vt:lpstr>
      <vt:lpstr>Los Juegos Olímpicos</vt:lpstr>
      <vt:lpstr>La religión romana</vt:lpstr>
      <vt:lpstr>La religión romana</vt:lpstr>
      <vt:lpstr>Mitología</vt:lpstr>
      <vt:lpstr>La teogonía</vt:lpstr>
      <vt:lpstr>Los cíclopes y hecatónquiros</vt:lpstr>
      <vt:lpstr>Presentación de PowerPoint</vt:lpstr>
      <vt:lpstr>Presentación de PowerPoint</vt:lpstr>
      <vt:lpstr>Zeus</vt:lpstr>
      <vt:lpstr>Hera</vt:lpstr>
      <vt:lpstr>Amantes de Zeus</vt:lpstr>
      <vt:lpstr>Hades</vt:lpstr>
      <vt:lpstr>Perséfone</vt:lpstr>
      <vt:lpstr>Orfeo y Eurídice</vt:lpstr>
      <vt:lpstr>Artemisa</vt:lpstr>
      <vt:lpstr>Presentación de PowerPoint</vt:lpstr>
      <vt:lpstr>Apolo</vt:lpstr>
      <vt:lpstr>Hefesto y Afrodita</vt:lpstr>
      <vt:lpstr>Hermafrodito</vt:lpstr>
      <vt:lpstr>Atenea</vt:lpstr>
      <vt:lpstr>El juicio de Paris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religión en Grecia y Roma.</dc:title>
  <dc:creator>Soraya Gahete Muñoz</dc:creator>
  <cp:lastModifiedBy>Soraya Gahete Muñoz</cp:lastModifiedBy>
  <cp:revision>22</cp:revision>
  <dcterms:created xsi:type="dcterms:W3CDTF">2021-04-06T14:10:17Z</dcterms:created>
  <dcterms:modified xsi:type="dcterms:W3CDTF">2021-04-23T06:59:19Z</dcterms:modified>
</cp:coreProperties>
</file>