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6" r:id="rId15"/>
    <p:sldId id="269" r:id="rId16"/>
    <p:sldId id="270" r:id="rId17"/>
    <p:sldId id="271" r:id="rId18"/>
    <p:sldId id="272" r:id="rId19"/>
    <p:sldId id="274" r:id="rId20"/>
    <p:sldId id="273" r:id="rId21"/>
    <p:sldId id="275"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0099CC"/>
    <a:srgbClr val="00FF99"/>
    <a:srgbClr val="FFCC00"/>
    <a:srgbClr val="FF6600"/>
    <a:srgbClr val="FF9933"/>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6" autoAdjust="0"/>
    <p:restoredTop sz="94660"/>
  </p:normalViewPr>
  <p:slideViewPr>
    <p:cSldViewPr snapToGrid="0">
      <p:cViewPr varScale="1">
        <p:scale>
          <a:sx n="98" d="100"/>
          <a:sy n="98" d="100"/>
        </p:scale>
        <p:origin x="96"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A61015F-7CC6-4D0A-9D87-873EA4C304CC}" type="datetimeFigureOut">
              <a:rPr lang="en-US" dirty="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los estilos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5/15/2020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5/15/2020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5/15/2020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C68B11-C5A8-448C-8CE9-B1A273C79CFC}"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16CA0-919D-4A49-9C8A-62FDFB3A5183}" type="datetimeFigureOut">
              <a:rPr lang="en-US" dirty="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5/15/2020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60F96-3073-4AF5-B87D-829B9326D5C4}"/>
              </a:ext>
            </a:extLst>
          </p:cNvPr>
          <p:cNvSpPr>
            <a:spLocks noGrp="1"/>
          </p:cNvSpPr>
          <p:nvPr>
            <p:ph type="ctrTitle"/>
          </p:nvPr>
        </p:nvSpPr>
        <p:spPr/>
        <p:txBody>
          <a:bodyPr/>
          <a:lstStyle/>
          <a:p>
            <a:pPr algn="ctr"/>
            <a:r>
              <a:rPr lang="es-ES" dirty="0"/>
              <a:t>Los climas</a:t>
            </a:r>
          </a:p>
        </p:txBody>
      </p:sp>
    </p:spTree>
    <p:extLst>
      <p:ext uri="{BB962C8B-B14F-4D97-AF65-F5344CB8AC3E}">
        <p14:creationId xmlns:p14="http://schemas.microsoft.com/office/powerpoint/2010/main" val="371839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44926-1C8B-4FB3-B48D-EE9F81B30CDB}"/>
              </a:ext>
            </a:extLst>
          </p:cNvPr>
          <p:cNvSpPr>
            <a:spLocks noGrp="1"/>
          </p:cNvSpPr>
          <p:nvPr>
            <p:ph type="title"/>
          </p:nvPr>
        </p:nvSpPr>
        <p:spPr>
          <a:xfrm>
            <a:off x="923460" y="107211"/>
            <a:ext cx="9720072" cy="882857"/>
          </a:xfrm>
        </p:spPr>
        <p:txBody>
          <a:bodyPr/>
          <a:lstStyle/>
          <a:p>
            <a:pPr algn="ctr"/>
            <a:r>
              <a:rPr lang="es-ES" dirty="0"/>
              <a:t>Clima desértico</a:t>
            </a:r>
          </a:p>
        </p:txBody>
      </p:sp>
      <p:graphicFrame>
        <p:nvGraphicFramePr>
          <p:cNvPr id="4" name="Tabla 4">
            <a:extLst>
              <a:ext uri="{FF2B5EF4-FFF2-40B4-BE49-F238E27FC236}">
                <a16:creationId xmlns:a16="http://schemas.microsoft.com/office/drawing/2014/main" id="{22A04E73-ABB6-4DBE-BD99-6F2065301F5C}"/>
              </a:ext>
            </a:extLst>
          </p:cNvPr>
          <p:cNvGraphicFramePr>
            <a:graphicFrameLocks noGrp="1"/>
          </p:cNvGraphicFramePr>
          <p:nvPr>
            <p:ph idx="1"/>
            <p:extLst>
              <p:ext uri="{D42A27DB-BD31-4B8C-83A1-F6EECF244321}">
                <p14:modId xmlns:p14="http://schemas.microsoft.com/office/powerpoint/2010/main" val="3815178464"/>
              </p:ext>
            </p:extLst>
          </p:nvPr>
        </p:nvGraphicFramePr>
        <p:xfrm>
          <a:off x="1141384" y="1136708"/>
          <a:ext cx="9720260" cy="4023360"/>
        </p:xfrm>
        <a:graphic>
          <a:graphicData uri="http://schemas.openxmlformats.org/drawingml/2006/table">
            <a:tbl>
              <a:tblPr firstRow="1" bandRow="1">
                <a:tableStyleId>{5C22544A-7EE6-4342-B048-85BDC9FD1C3A}</a:tableStyleId>
              </a:tblPr>
              <a:tblGrid>
                <a:gridCol w="1358535">
                  <a:extLst>
                    <a:ext uri="{9D8B030D-6E8A-4147-A177-3AD203B41FA5}">
                      <a16:colId xmlns:a16="http://schemas.microsoft.com/office/drawing/2014/main" val="4285465441"/>
                    </a:ext>
                  </a:extLst>
                </a:gridCol>
                <a:gridCol w="1459685">
                  <a:extLst>
                    <a:ext uri="{9D8B030D-6E8A-4147-A177-3AD203B41FA5}">
                      <a16:colId xmlns:a16="http://schemas.microsoft.com/office/drawing/2014/main" val="2089578963"/>
                    </a:ext>
                  </a:extLst>
                </a:gridCol>
                <a:gridCol w="1619075">
                  <a:extLst>
                    <a:ext uri="{9D8B030D-6E8A-4147-A177-3AD203B41FA5}">
                      <a16:colId xmlns:a16="http://schemas.microsoft.com/office/drawing/2014/main" val="1271657389"/>
                    </a:ext>
                  </a:extLst>
                </a:gridCol>
                <a:gridCol w="1208015">
                  <a:extLst>
                    <a:ext uri="{9D8B030D-6E8A-4147-A177-3AD203B41FA5}">
                      <a16:colId xmlns:a16="http://schemas.microsoft.com/office/drawing/2014/main" val="351155459"/>
                    </a:ext>
                  </a:extLst>
                </a:gridCol>
                <a:gridCol w="4074950">
                  <a:extLst>
                    <a:ext uri="{9D8B030D-6E8A-4147-A177-3AD203B41FA5}">
                      <a16:colId xmlns:a16="http://schemas.microsoft.com/office/drawing/2014/main" val="3603263526"/>
                    </a:ext>
                  </a:extLst>
                </a:gridCol>
              </a:tblGrid>
              <a:tr h="515923">
                <a:tc>
                  <a:txBody>
                    <a:bodyPr/>
                    <a:lstStyle/>
                    <a:p>
                      <a:r>
                        <a:rPr lang="es-ES" dirty="0"/>
                        <a:t>Localización</a:t>
                      </a:r>
                    </a:p>
                  </a:txBody>
                  <a:tcPr>
                    <a:solidFill>
                      <a:srgbClr val="FF9933"/>
                    </a:solidFill>
                  </a:tcPr>
                </a:tc>
                <a:tc>
                  <a:txBody>
                    <a:bodyPr/>
                    <a:lstStyle/>
                    <a:p>
                      <a:r>
                        <a:rPr lang="es-ES" dirty="0"/>
                        <a:t>Temperaturas</a:t>
                      </a:r>
                    </a:p>
                  </a:txBody>
                  <a:tcPr>
                    <a:solidFill>
                      <a:srgbClr val="FF9933"/>
                    </a:solidFill>
                  </a:tcPr>
                </a:tc>
                <a:tc>
                  <a:txBody>
                    <a:bodyPr/>
                    <a:lstStyle/>
                    <a:p>
                      <a:r>
                        <a:rPr lang="es-ES" dirty="0"/>
                        <a:t>Precipitaciones</a:t>
                      </a:r>
                    </a:p>
                  </a:txBody>
                  <a:tcPr>
                    <a:solidFill>
                      <a:srgbClr val="FF9933"/>
                    </a:solidFill>
                  </a:tcPr>
                </a:tc>
                <a:tc>
                  <a:txBody>
                    <a:bodyPr/>
                    <a:lstStyle/>
                    <a:p>
                      <a:r>
                        <a:rPr lang="es-ES" dirty="0"/>
                        <a:t>Paisaje</a:t>
                      </a:r>
                    </a:p>
                  </a:txBody>
                  <a:tcPr>
                    <a:solidFill>
                      <a:srgbClr val="FF9933"/>
                    </a:solidFill>
                  </a:tcPr>
                </a:tc>
                <a:tc>
                  <a:txBody>
                    <a:bodyPr/>
                    <a:lstStyle/>
                    <a:p>
                      <a:r>
                        <a:rPr lang="es-ES" dirty="0"/>
                        <a:t>Forma de vida</a:t>
                      </a:r>
                    </a:p>
                  </a:txBody>
                  <a:tcPr>
                    <a:solidFill>
                      <a:srgbClr val="FF9933"/>
                    </a:solidFill>
                  </a:tcPr>
                </a:tc>
                <a:extLst>
                  <a:ext uri="{0D108BD9-81ED-4DB2-BD59-A6C34878D82A}">
                    <a16:rowId xmlns:a16="http://schemas.microsoft.com/office/drawing/2014/main" val="3399592887"/>
                  </a:ext>
                </a:extLst>
              </a:tr>
              <a:tr h="2564934">
                <a:tc>
                  <a:txBody>
                    <a:bodyPr/>
                    <a:lstStyle/>
                    <a:p>
                      <a:r>
                        <a:rPr lang="es-ES" dirty="0"/>
                        <a:t>Comparte latitudes con el clima tropical.</a:t>
                      </a:r>
                    </a:p>
                  </a:txBody>
                  <a:tcPr>
                    <a:solidFill>
                      <a:srgbClr val="FF9933"/>
                    </a:solidFill>
                  </a:tcPr>
                </a:tc>
                <a:tc>
                  <a:txBody>
                    <a:bodyPr/>
                    <a:lstStyle/>
                    <a:p>
                      <a:r>
                        <a:rPr lang="es-ES" dirty="0"/>
                        <a:t>Temperatura media anual alta, más de 20ºC. Gran diferencia de temperatura entre el día y la noche. </a:t>
                      </a:r>
                    </a:p>
                  </a:txBody>
                  <a:tcPr>
                    <a:solidFill>
                      <a:srgbClr val="FF9933"/>
                    </a:solidFill>
                  </a:tcPr>
                </a:tc>
                <a:tc>
                  <a:txBody>
                    <a:bodyPr/>
                    <a:lstStyle/>
                    <a:p>
                      <a:r>
                        <a:rPr lang="es-ES" dirty="0"/>
                        <a:t>Son escasas, inferiores a los 250 mm anuales, y se distribuyen de una manera muy irregular.</a:t>
                      </a:r>
                    </a:p>
                  </a:txBody>
                  <a:tcPr>
                    <a:solidFill>
                      <a:srgbClr val="FF9933"/>
                    </a:solidFill>
                  </a:tcPr>
                </a:tc>
                <a:tc>
                  <a:txBody>
                    <a:bodyPr/>
                    <a:lstStyle/>
                    <a:p>
                      <a:r>
                        <a:rPr lang="es-ES" dirty="0"/>
                        <a:t>Desierto. La vegetación se reduce a los oasis. </a:t>
                      </a:r>
                    </a:p>
                  </a:txBody>
                  <a:tcPr>
                    <a:solidFill>
                      <a:srgbClr val="FF9933"/>
                    </a:solidFill>
                  </a:tcPr>
                </a:tc>
                <a:tc>
                  <a:txBody>
                    <a:bodyPr/>
                    <a:lstStyle/>
                    <a:p>
                      <a:r>
                        <a:rPr lang="es-ES" dirty="0"/>
                        <a:t>Las temperaturas extremas y la falta de lluvias hacen muy difícil la vida, por eso, los desiertos están casi despoblados. En ellos vive menos del 2% de la población mundial.</a:t>
                      </a:r>
                    </a:p>
                    <a:p>
                      <a:r>
                        <a:rPr lang="es-ES" dirty="0"/>
                        <a:t>En el interior sobreviven algunos pueblos nómadas, que se desplazan de un lugar a otro con sus rebaños en busca de agua.</a:t>
                      </a:r>
                    </a:p>
                    <a:p>
                      <a:r>
                        <a:rPr lang="es-ES" dirty="0"/>
                        <a:t>La población se concentra en el litoral, los valles fluviales y los oasis, donde es posible la agricultura. También en lugares con riqueza minera y energética.</a:t>
                      </a:r>
                    </a:p>
                  </a:txBody>
                  <a:tcPr>
                    <a:solidFill>
                      <a:srgbClr val="FF9933"/>
                    </a:solidFill>
                  </a:tcPr>
                </a:tc>
                <a:extLst>
                  <a:ext uri="{0D108BD9-81ED-4DB2-BD59-A6C34878D82A}">
                    <a16:rowId xmlns:a16="http://schemas.microsoft.com/office/drawing/2014/main" val="843999265"/>
                  </a:ext>
                </a:extLst>
              </a:tr>
            </a:tbl>
          </a:graphicData>
        </a:graphic>
      </p:graphicFrame>
    </p:spTree>
    <p:extLst>
      <p:ext uri="{BB962C8B-B14F-4D97-AF65-F5344CB8AC3E}">
        <p14:creationId xmlns:p14="http://schemas.microsoft.com/office/powerpoint/2010/main" val="1753835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FF51C67-378B-4F14-AF07-130FD7AC69EC}"/>
              </a:ext>
            </a:extLst>
          </p:cNvPr>
          <p:cNvSpPr>
            <a:spLocks noGrp="1"/>
          </p:cNvSpPr>
          <p:nvPr>
            <p:ph idx="1"/>
          </p:nvPr>
        </p:nvSpPr>
        <p:spPr>
          <a:xfrm>
            <a:off x="1024128" y="2286000"/>
            <a:ext cx="3133580" cy="3931920"/>
          </a:xfrm>
        </p:spPr>
        <p:txBody>
          <a:bodyPr>
            <a:normAutofit/>
          </a:bodyPr>
          <a:lstStyle/>
          <a:p>
            <a:r>
              <a:rPr lang="es-ES" sz="4000" dirty="0"/>
              <a:t>Desierto</a:t>
            </a:r>
          </a:p>
        </p:txBody>
      </p:sp>
      <p:pic>
        <p:nvPicPr>
          <p:cNvPr id="4" name="Marcador de contenido 3">
            <a:extLst>
              <a:ext uri="{FF2B5EF4-FFF2-40B4-BE49-F238E27FC236}">
                <a16:creationId xmlns:a16="http://schemas.microsoft.com/office/drawing/2014/main" id="{8ACBD4CE-1F63-4C01-B62C-C7D32D6A3802}"/>
              </a:ext>
            </a:extLst>
          </p:cNvPr>
          <p:cNvPicPr>
            <a:picLocks noChangeAspect="1"/>
          </p:cNvPicPr>
          <p:nvPr/>
        </p:nvPicPr>
        <p:blipFill>
          <a:blip r:embed="rId2"/>
          <a:stretch>
            <a:fillRect/>
          </a:stretch>
        </p:blipFill>
        <p:spPr>
          <a:xfrm>
            <a:off x="4642342" y="1701606"/>
            <a:ext cx="6909577" cy="3454788"/>
          </a:xfrm>
          <a:prstGeom prst="rect">
            <a:avLst/>
          </a:prstGeom>
        </p:spPr>
      </p:pic>
    </p:spTree>
    <p:extLst>
      <p:ext uri="{BB962C8B-B14F-4D97-AF65-F5344CB8AC3E}">
        <p14:creationId xmlns:p14="http://schemas.microsoft.com/office/powerpoint/2010/main" val="2735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F6083-83E3-4A9E-9AC2-DEA199F46F3F}"/>
              </a:ext>
            </a:extLst>
          </p:cNvPr>
          <p:cNvSpPr>
            <a:spLocks noGrp="1"/>
          </p:cNvSpPr>
          <p:nvPr>
            <p:ph type="title"/>
          </p:nvPr>
        </p:nvSpPr>
        <p:spPr>
          <a:xfrm>
            <a:off x="1024127" y="224490"/>
            <a:ext cx="9720072" cy="807356"/>
          </a:xfrm>
        </p:spPr>
        <p:txBody>
          <a:bodyPr/>
          <a:lstStyle/>
          <a:p>
            <a:pPr algn="ctr"/>
            <a:r>
              <a:rPr lang="es-ES" dirty="0"/>
              <a:t>Análisis de un paisaje</a:t>
            </a:r>
          </a:p>
        </p:txBody>
      </p:sp>
      <p:sp>
        <p:nvSpPr>
          <p:cNvPr id="3" name="Marcador de contenido 2">
            <a:extLst>
              <a:ext uri="{FF2B5EF4-FFF2-40B4-BE49-F238E27FC236}">
                <a16:creationId xmlns:a16="http://schemas.microsoft.com/office/drawing/2014/main" id="{D73FEEFF-5810-4FF1-88F2-BDBF56929E33}"/>
              </a:ext>
            </a:extLst>
          </p:cNvPr>
          <p:cNvSpPr>
            <a:spLocks noGrp="1"/>
          </p:cNvSpPr>
          <p:nvPr>
            <p:ph idx="1"/>
          </p:nvPr>
        </p:nvSpPr>
        <p:spPr>
          <a:xfrm>
            <a:off x="1024128" y="1124125"/>
            <a:ext cx="10502345" cy="5185235"/>
          </a:xfrm>
        </p:spPr>
        <p:txBody>
          <a:bodyPr/>
          <a:lstStyle/>
          <a:p>
            <a:r>
              <a:rPr lang="es-ES" dirty="0"/>
              <a:t>Zona climática:</a:t>
            </a:r>
          </a:p>
          <a:p>
            <a:r>
              <a:rPr lang="es-ES" dirty="0"/>
              <a:t>Tipo de clima:</a:t>
            </a:r>
          </a:p>
          <a:p>
            <a:r>
              <a:rPr lang="es-ES" dirty="0"/>
              <a:t>Localización:</a:t>
            </a:r>
          </a:p>
          <a:p>
            <a:r>
              <a:rPr lang="es-ES" dirty="0"/>
              <a:t>Temperatura:</a:t>
            </a:r>
          </a:p>
          <a:p>
            <a:r>
              <a:rPr lang="es-ES" dirty="0"/>
              <a:t>Precipitaciones:</a:t>
            </a:r>
          </a:p>
          <a:p>
            <a:r>
              <a:rPr lang="es-ES" dirty="0"/>
              <a:t>Paisaje:</a:t>
            </a:r>
          </a:p>
          <a:p>
            <a:r>
              <a:rPr lang="es-ES" dirty="0"/>
              <a:t>Forma de vida:</a:t>
            </a:r>
          </a:p>
          <a:p>
            <a:r>
              <a:rPr lang="es-ES" dirty="0"/>
              <a:t>Describir la imagen:</a:t>
            </a:r>
          </a:p>
        </p:txBody>
      </p:sp>
    </p:spTree>
    <p:extLst>
      <p:ext uri="{BB962C8B-B14F-4D97-AF65-F5344CB8AC3E}">
        <p14:creationId xmlns:p14="http://schemas.microsoft.com/office/powerpoint/2010/main" val="1229093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B791EA-C768-46AE-94A3-D4BC6E3BC91E}"/>
              </a:ext>
            </a:extLst>
          </p:cNvPr>
          <p:cNvSpPr>
            <a:spLocks noGrp="1"/>
          </p:cNvSpPr>
          <p:nvPr>
            <p:ph type="title"/>
          </p:nvPr>
        </p:nvSpPr>
        <p:spPr>
          <a:xfrm>
            <a:off x="1024128" y="585216"/>
            <a:ext cx="3133581" cy="1499616"/>
          </a:xfrm>
        </p:spPr>
        <p:txBody>
          <a:bodyPr>
            <a:normAutofit/>
          </a:bodyPr>
          <a:lstStyle/>
          <a:p>
            <a:r>
              <a:rPr lang="es-ES" sz="4000" b="1" dirty="0"/>
              <a:t>Zona templada</a:t>
            </a:r>
          </a:p>
        </p:txBody>
      </p:sp>
      <p:sp>
        <p:nvSpPr>
          <p:cNvPr id="3" name="Marcador de contenido 2">
            <a:extLst>
              <a:ext uri="{FF2B5EF4-FFF2-40B4-BE49-F238E27FC236}">
                <a16:creationId xmlns:a16="http://schemas.microsoft.com/office/drawing/2014/main" id="{F1468B54-BB93-4CB5-AED7-83E75CAA14D7}"/>
              </a:ext>
            </a:extLst>
          </p:cNvPr>
          <p:cNvSpPr>
            <a:spLocks noGrp="1"/>
          </p:cNvSpPr>
          <p:nvPr>
            <p:ph idx="1"/>
          </p:nvPr>
        </p:nvSpPr>
        <p:spPr>
          <a:xfrm>
            <a:off x="1024128" y="2286000"/>
            <a:ext cx="3133580" cy="3931920"/>
          </a:xfrm>
        </p:spPr>
        <p:txBody>
          <a:bodyPr>
            <a:normAutofit/>
          </a:bodyPr>
          <a:lstStyle/>
          <a:p>
            <a:endParaRPr lang="es-ES" sz="1600" dirty="0"/>
          </a:p>
          <a:p>
            <a:pPr>
              <a:buFont typeface="Wingdings" panose="05000000000000000000" pitchFamily="2" charset="2"/>
              <a:buChar char="v"/>
            </a:pPr>
            <a:r>
              <a:rPr lang="es-ES" sz="1600" dirty="0"/>
              <a:t>Clima mediterráneo</a:t>
            </a:r>
          </a:p>
          <a:p>
            <a:pPr>
              <a:buFont typeface="Wingdings" panose="05000000000000000000" pitchFamily="2" charset="2"/>
              <a:buChar char="v"/>
            </a:pPr>
            <a:r>
              <a:rPr lang="es-ES" sz="1600" dirty="0"/>
              <a:t>Clima oceánico o atlántico</a:t>
            </a:r>
          </a:p>
          <a:p>
            <a:pPr>
              <a:buFont typeface="Wingdings" panose="05000000000000000000" pitchFamily="2" charset="2"/>
              <a:buChar char="v"/>
            </a:pPr>
            <a:r>
              <a:rPr lang="es-ES" sz="1600" dirty="0"/>
              <a:t>Clima continental</a:t>
            </a:r>
          </a:p>
        </p:txBody>
      </p:sp>
      <p:pic>
        <p:nvPicPr>
          <p:cNvPr id="4" name="Imagen 3">
            <a:extLst>
              <a:ext uri="{FF2B5EF4-FFF2-40B4-BE49-F238E27FC236}">
                <a16:creationId xmlns:a16="http://schemas.microsoft.com/office/drawing/2014/main" id="{244B5C8C-AE9C-43A4-9AE3-6918965B0537}"/>
              </a:ext>
            </a:extLst>
          </p:cNvPr>
          <p:cNvPicPr>
            <a:picLocks noChangeAspect="1"/>
          </p:cNvPicPr>
          <p:nvPr/>
        </p:nvPicPr>
        <p:blipFill>
          <a:blip r:embed="rId2"/>
          <a:stretch>
            <a:fillRect/>
          </a:stretch>
        </p:blipFill>
        <p:spPr>
          <a:xfrm>
            <a:off x="4642342" y="1494318"/>
            <a:ext cx="6909577" cy="3869363"/>
          </a:xfrm>
          <a:prstGeom prst="rect">
            <a:avLst/>
          </a:prstGeom>
        </p:spPr>
      </p:pic>
    </p:spTree>
    <p:extLst>
      <p:ext uri="{BB962C8B-B14F-4D97-AF65-F5344CB8AC3E}">
        <p14:creationId xmlns:p14="http://schemas.microsoft.com/office/powerpoint/2010/main" val="602780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descr="Imagen que contiene texto, mapa&#10;&#10;Descripción generada automáticamente">
            <a:extLst>
              <a:ext uri="{FF2B5EF4-FFF2-40B4-BE49-F238E27FC236}">
                <a16:creationId xmlns:a16="http://schemas.microsoft.com/office/drawing/2014/main" id="{2EF6709D-2652-4010-AD2A-362CB36867F9}"/>
              </a:ext>
            </a:extLst>
          </p:cNvPr>
          <p:cNvPicPr>
            <a:picLocks noGrp="1" noChangeAspect="1"/>
          </p:cNvPicPr>
          <p:nvPr>
            <p:ph idx="1"/>
          </p:nvPr>
        </p:nvPicPr>
        <p:blipFill>
          <a:blip r:embed="rId2"/>
          <a:stretch>
            <a:fillRect/>
          </a:stretch>
        </p:blipFill>
        <p:spPr>
          <a:xfrm>
            <a:off x="476655" y="972766"/>
            <a:ext cx="7788664" cy="4734296"/>
          </a:xfrm>
        </p:spPr>
      </p:pic>
    </p:spTree>
    <p:extLst>
      <p:ext uri="{BB962C8B-B14F-4D97-AF65-F5344CB8AC3E}">
        <p14:creationId xmlns:p14="http://schemas.microsoft.com/office/powerpoint/2010/main" val="3610341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6636CC-FC77-4B2A-A0F4-7F5B0E8F982A}"/>
              </a:ext>
            </a:extLst>
          </p:cNvPr>
          <p:cNvSpPr>
            <a:spLocks noGrp="1"/>
          </p:cNvSpPr>
          <p:nvPr>
            <p:ph type="title"/>
          </p:nvPr>
        </p:nvSpPr>
        <p:spPr>
          <a:xfrm>
            <a:off x="1024128" y="140600"/>
            <a:ext cx="9720072" cy="757022"/>
          </a:xfrm>
        </p:spPr>
        <p:txBody>
          <a:bodyPr/>
          <a:lstStyle/>
          <a:p>
            <a:pPr algn="ctr"/>
            <a:r>
              <a:rPr lang="es-ES" dirty="0"/>
              <a:t>Clima mediterráneo</a:t>
            </a:r>
          </a:p>
        </p:txBody>
      </p:sp>
      <p:graphicFrame>
        <p:nvGraphicFramePr>
          <p:cNvPr id="4" name="Tabla 4">
            <a:extLst>
              <a:ext uri="{FF2B5EF4-FFF2-40B4-BE49-F238E27FC236}">
                <a16:creationId xmlns:a16="http://schemas.microsoft.com/office/drawing/2014/main" id="{4B6DF3A1-FA42-4B97-8EC0-CD6753627447}"/>
              </a:ext>
            </a:extLst>
          </p:cNvPr>
          <p:cNvGraphicFramePr>
            <a:graphicFrameLocks noGrp="1"/>
          </p:cNvGraphicFramePr>
          <p:nvPr>
            <p:ph idx="1"/>
            <p:extLst>
              <p:ext uri="{D42A27DB-BD31-4B8C-83A1-F6EECF244321}">
                <p14:modId xmlns:p14="http://schemas.microsoft.com/office/powerpoint/2010/main" val="1917655424"/>
              </p:ext>
            </p:extLst>
          </p:nvPr>
        </p:nvGraphicFramePr>
        <p:xfrm>
          <a:off x="1107828" y="1245765"/>
          <a:ext cx="9720260" cy="3388360"/>
        </p:xfrm>
        <a:graphic>
          <a:graphicData uri="http://schemas.openxmlformats.org/drawingml/2006/table">
            <a:tbl>
              <a:tblPr firstRow="1" bandRow="1">
                <a:tableStyleId>{5C22544A-7EE6-4342-B048-85BDC9FD1C3A}</a:tableStyleId>
              </a:tblPr>
              <a:tblGrid>
                <a:gridCol w="1400480">
                  <a:extLst>
                    <a:ext uri="{9D8B030D-6E8A-4147-A177-3AD203B41FA5}">
                      <a16:colId xmlns:a16="http://schemas.microsoft.com/office/drawing/2014/main" val="1441068518"/>
                    </a:ext>
                  </a:extLst>
                </a:gridCol>
                <a:gridCol w="1543575">
                  <a:extLst>
                    <a:ext uri="{9D8B030D-6E8A-4147-A177-3AD203B41FA5}">
                      <a16:colId xmlns:a16="http://schemas.microsoft.com/office/drawing/2014/main" val="2251077137"/>
                    </a:ext>
                  </a:extLst>
                </a:gridCol>
                <a:gridCol w="1686187">
                  <a:extLst>
                    <a:ext uri="{9D8B030D-6E8A-4147-A177-3AD203B41FA5}">
                      <a16:colId xmlns:a16="http://schemas.microsoft.com/office/drawing/2014/main" val="81266892"/>
                    </a:ext>
                  </a:extLst>
                </a:gridCol>
                <a:gridCol w="1191237">
                  <a:extLst>
                    <a:ext uri="{9D8B030D-6E8A-4147-A177-3AD203B41FA5}">
                      <a16:colId xmlns:a16="http://schemas.microsoft.com/office/drawing/2014/main" val="4231052029"/>
                    </a:ext>
                  </a:extLst>
                </a:gridCol>
                <a:gridCol w="3898781">
                  <a:extLst>
                    <a:ext uri="{9D8B030D-6E8A-4147-A177-3AD203B41FA5}">
                      <a16:colId xmlns:a16="http://schemas.microsoft.com/office/drawing/2014/main" val="1166227191"/>
                    </a:ext>
                  </a:extLst>
                </a:gridCol>
              </a:tblGrid>
              <a:tr h="370840">
                <a:tc>
                  <a:txBody>
                    <a:bodyPr/>
                    <a:lstStyle/>
                    <a:p>
                      <a:r>
                        <a:rPr lang="es-ES" dirty="0"/>
                        <a:t>Localización</a:t>
                      </a:r>
                    </a:p>
                  </a:txBody>
                  <a:tcPr>
                    <a:solidFill>
                      <a:srgbClr val="FFCC00"/>
                    </a:solidFill>
                  </a:tcPr>
                </a:tc>
                <a:tc>
                  <a:txBody>
                    <a:bodyPr/>
                    <a:lstStyle/>
                    <a:p>
                      <a:r>
                        <a:rPr lang="es-ES" dirty="0"/>
                        <a:t>Temperaturas</a:t>
                      </a:r>
                    </a:p>
                  </a:txBody>
                  <a:tcPr>
                    <a:solidFill>
                      <a:srgbClr val="FFCC00"/>
                    </a:solidFill>
                  </a:tcPr>
                </a:tc>
                <a:tc>
                  <a:txBody>
                    <a:bodyPr/>
                    <a:lstStyle/>
                    <a:p>
                      <a:r>
                        <a:rPr lang="es-ES" dirty="0"/>
                        <a:t>Precipitaciones</a:t>
                      </a:r>
                    </a:p>
                  </a:txBody>
                  <a:tcPr>
                    <a:solidFill>
                      <a:srgbClr val="FFCC00"/>
                    </a:solidFill>
                  </a:tcPr>
                </a:tc>
                <a:tc>
                  <a:txBody>
                    <a:bodyPr/>
                    <a:lstStyle/>
                    <a:p>
                      <a:r>
                        <a:rPr lang="es-ES" dirty="0"/>
                        <a:t>Paisaje</a:t>
                      </a:r>
                    </a:p>
                  </a:txBody>
                  <a:tcPr>
                    <a:solidFill>
                      <a:srgbClr val="FFCC00"/>
                    </a:solidFill>
                  </a:tcPr>
                </a:tc>
                <a:tc>
                  <a:txBody>
                    <a:bodyPr/>
                    <a:lstStyle/>
                    <a:p>
                      <a:r>
                        <a:rPr lang="es-ES" dirty="0"/>
                        <a:t>Modo de vida</a:t>
                      </a:r>
                    </a:p>
                  </a:txBody>
                  <a:tcPr>
                    <a:solidFill>
                      <a:srgbClr val="FFCC00"/>
                    </a:solidFill>
                  </a:tcPr>
                </a:tc>
                <a:extLst>
                  <a:ext uri="{0D108BD9-81ED-4DB2-BD59-A6C34878D82A}">
                    <a16:rowId xmlns:a16="http://schemas.microsoft.com/office/drawing/2014/main" val="2165842554"/>
                  </a:ext>
                </a:extLst>
              </a:tr>
              <a:tr h="370840">
                <a:tc>
                  <a:txBody>
                    <a:bodyPr/>
                    <a:lstStyle/>
                    <a:p>
                      <a:r>
                        <a:rPr lang="es-ES" sz="1600" dirty="0"/>
                        <a:t>Entre los 30º y 40º de latitud en ambos hemisferios.</a:t>
                      </a:r>
                    </a:p>
                  </a:txBody>
                  <a:tcPr>
                    <a:solidFill>
                      <a:srgbClr val="FFCC00"/>
                    </a:solidFill>
                  </a:tcPr>
                </a:tc>
                <a:tc>
                  <a:txBody>
                    <a:bodyPr/>
                    <a:lstStyle/>
                    <a:p>
                      <a:r>
                        <a:rPr lang="es-ES" sz="1400" dirty="0"/>
                        <a:t>La temperatura media anual varía entre los 10º y 18ºC. La amplitud térmica oscila entre 12 y 16ºC. Los veranos son calurosos y los inviernos suaves. </a:t>
                      </a:r>
                    </a:p>
                  </a:txBody>
                  <a:tcPr>
                    <a:solidFill>
                      <a:srgbClr val="FFCC00"/>
                    </a:solidFill>
                  </a:tcPr>
                </a:tc>
                <a:tc>
                  <a:txBody>
                    <a:bodyPr/>
                    <a:lstStyle/>
                    <a:p>
                      <a:r>
                        <a:rPr lang="es-ES" sz="1400" dirty="0"/>
                        <a:t>Oscilan entre los 900 y los 300 mm al año. La distribución es irregular, con veranos muy secos. </a:t>
                      </a:r>
                    </a:p>
                  </a:txBody>
                  <a:tcPr>
                    <a:solidFill>
                      <a:srgbClr val="FFCC00"/>
                    </a:solidFill>
                  </a:tcPr>
                </a:tc>
                <a:tc>
                  <a:txBody>
                    <a:bodyPr/>
                    <a:lstStyle/>
                    <a:p>
                      <a:r>
                        <a:rPr lang="es-ES" sz="1400" dirty="0"/>
                        <a:t>Bosque mediterráneo (encinas y alcornoques) y matorrales.</a:t>
                      </a:r>
                    </a:p>
                  </a:txBody>
                  <a:tcPr>
                    <a:solidFill>
                      <a:srgbClr val="FFCC00"/>
                    </a:solidFill>
                  </a:tcPr>
                </a:tc>
                <a:tc>
                  <a:txBody>
                    <a:bodyPr/>
                    <a:lstStyle/>
                    <a:p>
                      <a:r>
                        <a:rPr lang="es-ES" sz="1600" dirty="0"/>
                        <a:t>Tradicionalmente la cuenca del Mediterráneo ha estado muy poblada. El clima suave, las fértiles llanuras litorales que propician la agricultura y el mar, vía fundamental de comunicación y sostén de actividades pesqueras, industriales y turísticas, lo explican.</a:t>
                      </a:r>
                    </a:p>
                    <a:p>
                      <a:r>
                        <a:rPr lang="es-ES" sz="1600" dirty="0"/>
                        <a:t>Son paisajes muy humanizados, con grandes núcleos de población, salvo donde el relieve se vuelve más abrupto y con suelos más pobres, o donde la escasez de agua es importante.</a:t>
                      </a:r>
                    </a:p>
                  </a:txBody>
                  <a:tcPr>
                    <a:solidFill>
                      <a:srgbClr val="FFCC00"/>
                    </a:solidFill>
                  </a:tcPr>
                </a:tc>
                <a:extLst>
                  <a:ext uri="{0D108BD9-81ED-4DB2-BD59-A6C34878D82A}">
                    <a16:rowId xmlns:a16="http://schemas.microsoft.com/office/drawing/2014/main" val="2449406027"/>
                  </a:ext>
                </a:extLst>
              </a:tr>
            </a:tbl>
          </a:graphicData>
        </a:graphic>
      </p:graphicFrame>
    </p:spTree>
    <p:extLst>
      <p:ext uri="{BB962C8B-B14F-4D97-AF65-F5344CB8AC3E}">
        <p14:creationId xmlns:p14="http://schemas.microsoft.com/office/powerpoint/2010/main" val="375206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35BCC-D0C4-4225-BC40-1A0DF6E42368}"/>
              </a:ext>
            </a:extLst>
          </p:cNvPr>
          <p:cNvSpPr>
            <a:spLocks noGrp="1"/>
          </p:cNvSpPr>
          <p:nvPr>
            <p:ph type="title"/>
          </p:nvPr>
        </p:nvSpPr>
        <p:spPr>
          <a:xfrm>
            <a:off x="1024128" y="585216"/>
            <a:ext cx="9720072" cy="832523"/>
          </a:xfrm>
        </p:spPr>
        <p:txBody>
          <a:bodyPr/>
          <a:lstStyle/>
          <a:p>
            <a:pPr algn="ctr"/>
            <a:r>
              <a:rPr lang="es-ES" dirty="0"/>
              <a:t>Clima mediterráneo</a:t>
            </a:r>
          </a:p>
        </p:txBody>
      </p:sp>
      <p:pic>
        <p:nvPicPr>
          <p:cNvPr id="4" name="Marcador de contenido 3">
            <a:extLst>
              <a:ext uri="{FF2B5EF4-FFF2-40B4-BE49-F238E27FC236}">
                <a16:creationId xmlns:a16="http://schemas.microsoft.com/office/drawing/2014/main" id="{D879CE59-5931-4B73-854E-75D9335BB133}"/>
              </a:ext>
            </a:extLst>
          </p:cNvPr>
          <p:cNvPicPr>
            <a:picLocks noGrp="1" noChangeAspect="1"/>
          </p:cNvPicPr>
          <p:nvPr>
            <p:ph idx="1"/>
          </p:nvPr>
        </p:nvPicPr>
        <p:blipFill>
          <a:blip r:embed="rId2"/>
          <a:stretch>
            <a:fillRect/>
          </a:stretch>
        </p:blipFill>
        <p:spPr>
          <a:xfrm>
            <a:off x="3202252" y="2286000"/>
            <a:ext cx="5363633" cy="4022725"/>
          </a:xfrm>
          <a:prstGeom prst="rect">
            <a:avLst/>
          </a:prstGeom>
        </p:spPr>
      </p:pic>
    </p:spTree>
    <p:extLst>
      <p:ext uri="{BB962C8B-B14F-4D97-AF65-F5344CB8AC3E}">
        <p14:creationId xmlns:p14="http://schemas.microsoft.com/office/powerpoint/2010/main" val="89947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0EE82-203B-4173-995F-4064DB8CF339}"/>
              </a:ext>
            </a:extLst>
          </p:cNvPr>
          <p:cNvSpPr>
            <a:spLocks noGrp="1"/>
          </p:cNvSpPr>
          <p:nvPr>
            <p:ph type="title"/>
          </p:nvPr>
        </p:nvSpPr>
        <p:spPr>
          <a:xfrm>
            <a:off x="1024127" y="249657"/>
            <a:ext cx="9720072" cy="731856"/>
          </a:xfrm>
        </p:spPr>
        <p:txBody>
          <a:bodyPr/>
          <a:lstStyle/>
          <a:p>
            <a:pPr algn="ctr"/>
            <a:r>
              <a:rPr lang="es-ES" dirty="0"/>
              <a:t>Clima mediterráneo</a:t>
            </a:r>
          </a:p>
        </p:txBody>
      </p:sp>
      <p:pic>
        <p:nvPicPr>
          <p:cNvPr id="4" name="Marcador de contenido 3">
            <a:extLst>
              <a:ext uri="{FF2B5EF4-FFF2-40B4-BE49-F238E27FC236}">
                <a16:creationId xmlns:a16="http://schemas.microsoft.com/office/drawing/2014/main" id="{7B03480B-831D-4B42-9836-7C78C50115AA}"/>
              </a:ext>
            </a:extLst>
          </p:cNvPr>
          <p:cNvPicPr>
            <a:picLocks noGrp="1" noChangeAspect="1"/>
          </p:cNvPicPr>
          <p:nvPr>
            <p:ph idx="1"/>
          </p:nvPr>
        </p:nvPicPr>
        <p:blipFill>
          <a:blip r:embed="rId2"/>
          <a:stretch>
            <a:fillRect/>
          </a:stretch>
        </p:blipFill>
        <p:spPr>
          <a:xfrm>
            <a:off x="2778919" y="2525712"/>
            <a:ext cx="6210300" cy="3543300"/>
          </a:xfrm>
          <a:prstGeom prst="rect">
            <a:avLst/>
          </a:prstGeom>
        </p:spPr>
      </p:pic>
    </p:spTree>
    <p:extLst>
      <p:ext uri="{BB962C8B-B14F-4D97-AF65-F5344CB8AC3E}">
        <p14:creationId xmlns:p14="http://schemas.microsoft.com/office/powerpoint/2010/main" val="1949115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794C03-8AC8-43EE-81CF-1954BC42E096}"/>
              </a:ext>
            </a:extLst>
          </p:cNvPr>
          <p:cNvSpPr>
            <a:spLocks noGrp="1"/>
          </p:cNvSpPr>
          <p:nvPr>
            <p:ph type="title"/>
          </p:nvPr>
        </p:nvSpPr>
        <p:spPr>
          <a:xfrm>
            <a:off x="1024128" y="585216"/>
            <a:ext cx="9720072" cy="681522"/>
          </a:xfrm>
        </p:spPr>
        <p:txBody>
          <a:bodyPr>
            <a:normAutofit fontScale="90000"/>
          </a:bodyPr>
          <a:lstStyle/>
          <a:p>
            <a:pPr algn="ctr"/>
            <a:r>
              <a:rPr lang="es-ES" dirty="0"/>
              <a:t>Clima oceánico o atlántico</a:t>
            </a:r>
          </a:p>
        </p:txBody>
      </p:sp>
      <p:graphicFrame>
        <p:nvGraphicFramePr>
          <p:cNvPr id="4" name="Tabla 4">
            <a:extLst>
              <a:ext uri="{FF2B5EF4-FFF2-40B4-BE49-F238E27FC236}">
                <a16:creationId xmlns:a16="http://schemas.microsoft.com/office/drawing/2014/main" id="{A0A66033-245A-4A5D-86A2-6585B3844A15}"/>
              </a:ext>
            </a:extLst>
          </p:cNvPr>
          <p:cNvGraphicFramePr>
            <a:graphicFrameLocks noGrp="1"/>
          </p:cNvGraphicFramePr>
          <p:nvPr>
            <p:ph idx="1"/>
            <p:extLst>
              <p:ext uri="{D42A27DB-BD31-4B8C-83A1-F6EECF244321}">
                <p14:modId xmlns:p14="http://schemas.microsoft.com/office/powerpoint/2010/main" val="3160964868"/>
              </p:ext>
            </p:extLst>
          </p:nvPr>
        </p:nvGraphicFramePr>
        <p:xfrm>
          <a:off x="1024126" y="1539379"/>
          <a:ext cx="9720260" cy="4119880"/>
        </p:xfrm>
        <a:graphic>
          <a:graphicData uri="http://schemas.openxmlformats.org/drawingml/2006/table">
            <a:tbl>
              <a:tblPr firstRow="1" bandRow="1">
                <a:tableStyleId>{5C22544A-7EE6-4342-B048-85BDC9FD1C3A}</a:tableStyleId>
              </a:tblPr>
              <a:tblGrid>
                <a:gridCol w="1375125">
                  <a:extLst>
                    <a:ext uri="{9D8B030D-6E8A-4147-A177-3AD203B41FA5}">
                      <a16:colId xmlns:a16="http://schemas.microsoft.com/office/drawing/2014/main" val="1731201952"/>
                    </a:ext>
                  </a:extLst>
                </a:gridCol>
                <a:gridCol w="1577131">
                  <a:extLst>
                    <a:ext uri="{9D8B030D-6E8A-4147-A177-3AD203B41FA5}">
                      <a16:colId xmlns:a16="http://schemas.microsoft.com/office/drawing/2014/main" val="1844352553"/>
                    </a:ext>
                  </a:extLst>
                </a:gridCol>
                <a:gridCol w="1895912">
                  <a:extLst>
                    <a:ext uri="{9D8B030D-6E8A-4147-A177-3AD203B41FA5}">
                      <a16:colId xmlns:a16="http://schemas.microsoft.com/office/drawing/2014/main" val="2347353317"/>
                    </a:ext>
                  </a:extLst>
                </a:gridCol>
                <a:gridCol w="1627464">
                  <a:extLst>
                    <a:ext uri="{9D8B030D-6E8A-4147-A177-3AD203B41FA5}">
                      <a16:colId xmlns:a16="http://schemas.microsoft.com/office/drawing/2014/main" val="3662553194"/>
                    </a:ext>
                  </a:extLst>
                </a:gridCol>
                <a:gridCol w="3244628">
                  <a:extLst>
                    <a:ext uri="{9D8B030D-6E8A-4147-A177-3AD203B41FA5}">
                      <a16:colId xmlns:a16="http://schemas.microsoft.com/office/drawing/2014/main" val="529693245"/>
                    </a:ext>
                  </a:extLst>
                </a:gridCol>
              </a:tblGrid>
              <a:tr h="370840">
                <a:tc>
                  <a:txBody>
                    <a:bodyPr/>
                    <a:lstStyle/>
                    <a:p>
                      <a:r>
                        <a:rPr lang="es-ES" dirty="0"/>
                        <a:t>Localización</a:t>
                      </a:r>
                    </a:p>
                  </a:txBody>
                  <a:tcPr/>
                </a:tc>
                <a:tc>
                  <a:txBody>
                    <a:bodyPr/>
                    <a:lstStyle/>
                    <a:p>
                      <a:r>
                        <a:rPr lang="es-ES" dirty="0"/>
                        <a:t>Temperaturas</a:t>
                      </a:r>
                    </a:p>
                  </a:txBody>
                  <a:tcPr/>
                </a:tc>
                <a:tc>
                  <a:txBody>
                    <a:bodyPr/>
                    <a:lstStyle/>
                    <a:p>
                      <a:r>
                        <a:rPr lang="es-ES" dirty="0"/>
                        <a:t>Precipitaciones</a:t>
                      </a:r>
                    </a:p>
                  </a:txBody>
                  <a:tcPr/>
                </a:tc>
                <a:tc>
                  <a:txBody>
                    <a:bodyPr/>
                    <a:lstStyle/>
                    <a:p>
                      <a:r>
                        <a:rPr lang="es-ES" dirty="0"/>
                        <a:t>Paisaje</a:t>
                      </a:r>
                    </a:p>
                  </a:txBody>
                  <a:tcPr/>
                </a:tc>
                <a:tc>
                  <a:txBody>
                    <a:bodyPr/>
                    <a:lstStyle/>
                    <a:p>
                      <a:r>
                        <a:rPr lang="es-ES" dirty="0"/>
                        <a:t>Modo de vida</a:t>
                      </a:r>
                    </a:p>
                  </a:txBody>
                  <a:tcPr/>
                </a:tc>
                <a:extLst>
                  <a:ext uri="{0D108BD9-81ED-4DB2-BD59-A6C34878D82A}">
                    <a16:rowId xmlns:a16="http://schemas.microsoft.com/office/drawing/2014/main" val="1857735216"/>
                  </a:ext>
                </a:extLst>
              </a:tr>
              <a:tr h="370840">
                <a:tc>
                  <a:txBody>
                    <a:bodyPr/>
                    <a:lstStyle/>
                    <a:p>
                      <a:r>
                        <a:rPr lang="es-ES" sz="1600" dirty="0"/>
                        <a:t>Entre los 40º y los 50º de latitud en ambos hemisferios. </a:t>
                      </a:r>
                    </a:p>
                  </a:txBody>
                  <a:tcPr/>
                </a:tc>
                <a:tc>
                  <a:txBody>
                    <a:bodyPr/>
                    <a:lstStyle/>
                    <a:p>
                      <a:r>
                        <a:rPr lang="es-ES" sz="1600" dirty="0"/>
                        <a:t>La temperatura media anual oscila entre los 10 y 15ºC. La amplitud térmica es pequeña. Los inviernos son suaves y los veranos, frescos. </a:t>
                      </a:r>
                    </a:p>
                  </a:txBody>
                  <a:tcPr/>
                </a:tc>
                <a:tc>
                  <a:txBody>
                    <a:bodyPr/>
                    <a:lstStyle/>
                    <a:p>
                      <a:r>
                        <a:rPr lang="es-ES" sz="1600" dirty="0"/>
                        <a:t>El total anual está en torno a los 1.000 </a:t>
                      </a:r>
                      <a:r>
                        <a:rPr lang="es-ES" sz="1600" dirty="0" err="1"/>
                        <a:t>mm.</a:t>
                      </a:r>
                      <a:r>
                        <a:rPr lang="es-ES" sz="1600" dirty="0"/>
                        <a:t> Se distribuyen de forma regular durante todo el año. </a:t>
                      </a:r>
                    </a:p>
                  </a:txBody>
                  <a:tcPr/>
                </a:tc>
                <a:tc>
                  <a:txBody>
                    <a:bodyPr/>
                    <a:lstStyle/>
                    <a:p>
                      <a:r>
                        <a:rPr lang="es-ES" sz="1600" dirty="0"/>
                        <a:t>Bosque caducifolio (robles y hayas) y landas (densa vegetación de matorral).</a:t>
                      </a:r>
                    </a:p>
                  </a:txBody>
                  <a:tcPr/>
                </a:tc>
                <a:tc>
                  <a:txBody>
                    <a:bodyPr/>
                    <a:lstStyle/>
                    <a:p>
                      <a:r>
                        <a:rPr lang="es-ES" sz="1600" dirty="0"/>
                        <a:t>Está muy habitado y, por tanto, es un medio natural muy transformado. El clima, los suelos fértiles y sus muchos recursos han favorecido desde tiempos antiguos su ocupación y el desarrollo de las actividades humanas.</a:t>
                      </a:r>
                    </a:p>
                    <a:p>
                      <a:r>
                        <a:rPr lang="es-ES" sz="1600" dirty="0"/>
                        <a:t>Europa occidental es un buen ejemplo: está densamente poblada y en ella predomina el paisaje urbano e industrial. Sin embargo, otras regiones, como la costa noroeste de Estados Unidos, el sur de Chile o Nueva Zelanda están poco pobladas. </a:t>
                      </a:r>
                    </a:p>
                  </a:txBody>
                  <a:tcPr/>
                </a:tc>
                <a:extLst>
                  <a:ext uri="{0D108BD9-81ED-4DB2-BD59-A6C34878D82A}">
                    <a16:rowId xmlns:a16="http://schemas.microsoft.com/office/drawing/2014/main" val="1055786355"/>
                  </a:ext>
                </a:extLst>
              </a:tr>
            </a:tbl>
          </a:graphicData>
        </a:graphic>
      </p:graphicFrame>
    </p:spTree>
    <p:extLst>
      <p:ext uri="{BB962C8B-B14F-4D97-AF65-F5344CB8AC3E}">
        <p14:creationId xmlns:p14="http://schemas.microsoft.com/office/powerpoint/2010/main" val="3211019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D9CE3-8849-4FAD-B6FE-9092C4F3D701}"/>
              </a:ext>
            </a:extLst>
          </p:cNvPr>
          <p:cNvSpPr>
            <a:spLocks noGrp="1"/>
          </p:cNvSpPr>
          <p:nvPr>
            <p:ph type="title"/>
          </p:nvPr>
        </p:nvSpPr>
        <p:spPr>
          <a:xfrm>
            <a:off x="1024128" y="585216"/>
            <a:ext cx="9720072" cy="790578"/>
          </a:xfrm>
        </p:spPr>
        <p:txBody>
          <a:bodyPr/>
          <a:lstStyle/>
          <a:p>
            <a:pPr algn="ctr"/>
            <a:r>
              <a:rPr lang="es-ES" dirty="0"/>
              <a:t>Paisaje oceánico</a:t>
            </a:r>
          </a:p>
        </p:txBody>
      </p:sp>
      <p:pic>
        <p:nvPicPr>
          <p:cNvPr id="4" name="Marcador de contenido 3">
            <a:extLst>
              <a:ext uri="{FF2B5EF4-FFF2-40B4-BE49-F238E27FC236}">
                <a16:creationId xmlns:a16="http://schemas.microsoft.com/office/drawing/2014/main" id="{7C19B4F6-36E5-456E-BFAF-932417277F19}"/>
              </a:ext>
            </a:extLst>
          </p:cNvPr>
          <p:cNvPicPr>
            <a:picLocks noGrp="1" noChangeAspect="1"/>
          </p:cNvPicPr>
          <p:nvPr>
            <p:ph idx="1"/>
          </p:nvPr>
        </p:nvPicPr>
        <p:blipFill>
          <a:blip r:embed="rId2"/>
          <a:stretch>
            <a:fillRect/>
          </a:stretch>
        </p:blipFill>
        <p:spPr>
          <a:xfrm>
            <a:off x="2550319" y="2392362"/>
            <a:ext cx="6667500" cy="3810000"/>
          </a:xfrm>
          <a:prstGeom prst="rect">
            <a:avLst/>
          </a:prstGeom>
        </p:spPr>
      </p:pic>
    </p:spTree>
    <p:extLst>
      <p:ext uri="{BB962C8B-B14F-4D97-AF65-F5344CB8AC3E}">
        <p14:creationId xmlns:p14="http://schemas.microsoft.com/office/powerpoint/2010/main" val="137917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mapa&#10;&#10;Descripción generada automáticamente">
            <a:extLst>
              <a:ext uri="{FF2B5EF4-FFF2-40B4-BE49-F238E27FC236}">
                <a16:creationId xmlns:a16="http://schemas.microsoft.com/office/drawing/2014/main" id="{D2AD8E46-1308-4E54-8F50-9AC0F97CC49E}"/>
              </a:ext>
            </a:extLst>
          </p:cNvPr>
          <p:cNvPicPr>
            <a:picLocks noGrp="1" noChangeAspect="1"/>
          </p:cNvPicPr>
          <p:nvPr>
            <p:ph idx="1"/>
          </p:nvPr>
        </p:nvPicPr>
        <p:blipFill>
          <a:blip r:embed="rId2"/>
          <a:stretch>
            <a:fillRect/>
          </a:stretch>
        </p:blipFill>
        <p:spPr>
          <a:xfrm>
            <a:off x="765110" y="242596"/>
            <a:ext cx="10711543" cy="6066129"/>
          </a:xfrm>
        </p:spPr>
      </p:pic>
    </p:spTree>
    <p:extLst>
      <p:ext uri="{BB962C8B-B14F-4D97-AF65-F5344CB8AC3E}">
        <p14:creationId xmlns:p14="http://schemas.microsoft.com/office/powerpoint/2010/main" val="3926708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030AE-FCA2-409E-B374-24C6AD3633C7}"/>
              </a:ext>
            </a:extLst>
          </p:cNvPr>
          <p:cNvSpPr>
            <a:spLocks noGrp="1"/>
          </p:cNvSpPr>
          <p:nvPr>
            <p:ph type="title"/>
          </p:nvPr>
        </p:nvSpPr>
        <p:spPr>
          <a:xfrm>
            <a:off x="1024127" y="325158"/>
            <a:ext cx="9720072" cy="715078"/>
          </a:xfrm>
        </p:spPr>
        <p:txBody>
          <a:bodyPr>
            <a:normAutofit fontScale="90000"/>
          </a:bodyPr>
          <a:lstStyle/>
          <a:p>
            <a:pPr algn="ctr"/>
            <a:r>
              <a:rPr lang="es-ES" dirty="0"/>
              <a:t>Clima continental</a:t>
            </a:r>
          </a:p>
        </p:txBody>
      </p:sp>
      <p:graphicFrame>
        <p:nvGraphicFramePr>
          <p:cNvPr id="4" name="Tabla 4">
            <a:extLst>
              <a:ext uri="{FF2B5EF4-FFF2-40B4-BE49-F238E27FC236}">
                <a16:creationId xmlns:a16="http://schemas.microsoft.com/office/drawing/2014/main" id="{7127A85B-FCA7-4745-8AE5-356CF0E7BD52}"/>
              </a:ext>
            </a:extLst>
          </p:cNvPr>
          <p:cNvGraphicFramePr>
            <a:graphicFrameLocks noGrp="1"/>
          </p:cNvGraphicFramePr>
          <p:nvPr>
            <p:ph idx="1"/>
            <p:extLst>
              <p:ext uri="{D42A27DB-BD31-4B8C-83A1-F6EECF244321}">
                <p14:modId xmlns:p14="http://schemas.microsoft.com/office/powerpoint/2010/main" val="3558887192"/>
              </p:ext>
            </p:extLst>
          </p:nvPr>
        </p:nvGraphicFramePr>
        <p:xfrm>
          <a:off x="1024126" y="1388377"/>
          <a:ext cx="9720260" cy="4119880"/>
        </p:xfrm>
        <a:graphic>
          <a:graphicData uri="http://schemas.openxmlformats.org/drawingml/2006/table">
            <a:tbl>
              <a:tblPr firstRow="1" bandRow="1">
                <a:tableStyleId>{5C22544A-7EE6-4342-B048-85BDC9FD1C3A}</a:tableStyleId>
              </a:tblPr>
              <a:tblGrid>
                <a:gridCol w="1944052">
                  <a:extLst>
                    <a:ext uri="{9D8B030D-6E8A-4147-A177-3AD203B41FA5}">
                      <a16:colId xmlns:a16="http://schemas.microsoft.com/office/drawing/2014/main" val="3988821314"/>
                    </a:ext>
                  </a:extLst>
                </a:gridCol>
                <a:gridCol w="1652460">
                  <a:extLst>
                    <a:ext uri="{9D8B030D-6E8A-4147-A177-3AD203B41FA5}">
                      <a16:colId xmlns:a16="http://schemas.microsoft.com/office/drawing/2014/main" val="423237944"/>
                    </a:ext>
                  </a:extLst>
                </a:gridCol>
                <a:gridCol w="1847274">
                  <a:extLst>
                    <a:ext uri="{9D8B030D-6E8A-4147-A177-3AD203B41FA5}">
                      <a16:colId xmlns:a16="http://schemas.microsoft.com/office/drawing/2014/main" val="827396816"/>
                    </a:ext>
                  </a:extLst>
                </a:gridCol>
                <a:gridCol w="1107347">
                  <a:extLst>
                    <a:ext uri="{9D8B030D-6E8A-4147-A177-3AD203B41FA5}">
                      <a16:colId xmlns:a16="http://schemas.microsoft.com/office/drawing/2014/main" val="3165681896"/>
                    </a:ext>
                  </a:extLst>
                </a:gridCol>
                <a:gridCol w="3169127">
                  <a:extLst>
                    <a:ext uri="{9D8B030D-6E8A-4147-A177-3AD203B41FA5}">
                      <a16:colId xmlns:a16="http://schemas.microsoft.com/office/drawing/2014/main" val="21999076"/>
                    </a:ext>
                  </a:extLst>
                </a:gridCol>
              </a:tblGrid>
              <a:tr h="370840">
                <a:tc>
                  <a:txBody>
                    <a:bodyPr/>
                    <a:lstStyle/>
                    <a:p>
                      <a:r>
                        <a:rPr lang="es-ES" dirty="0"/>
                        <a:t>Localización</a:t>
                      </a:r>
                    </a:p>
                  </a:txBody>
                  <a:tcPr>
                    <a:solidFill>
                      <a:srgbClr val="00FF99"/>
                    </a:solidFill>
                  </a:tcPr>
                </a:tc>
                <a:tc>
                  <a:txBody>
                    <a:bodyPr/>
                    <a:lstStyle/>
                    <a:p>
                      <a:r>
                        <a:rPr lang="es-ES" dirty="0"/>
                        <a:t>Temperaturas</a:t>
                      </a:r>
                    </a:p>
                  </a:txBody>
                  <a:tcPr>
                    <a:solidFill>
                      <a:srgbClr val="00FF99"/>
                    </a:solidFill>
                  </a:tcPr>
                </a:tc>
                <a:tc>
                  <a:txBody>
                    <a:bodyPr/>
                    <a:lstStyle/>
                    <a:p>
                      <a:r>
                        <a:rPr lang="es-ES" dirty="0"/>
                        <a:t>Precipitaciones</a:t>
                      </a:r>
                    </a:p>
                  </a:txBody>
                  <a:tcPr>
                    <a:solidFill>
                      <a:srgbClr val="00FF99"/>
                    </a:solidFill>
                  </a:tcPr>
                </a:tc>
                <a:tc>
                  <a:txBody>
                    <a:bodyPr/>
                    <a:lstStyle/>
                    <a:p>
                      <a:r>
                        <a:rPr lang="es-ES" dirty="0"/>
                        <a:t>Paisaje</a:t>
                      </a:r>
                    </a:p>
                  </a:txBody>
                  <a:tcPr>
                    <a:solidFill>
                      <a:srgbClr val="00FF99"/>
                    </a:solidFill>
                  </a:tcPr>
                </a:tc>
                <a:tc>
                  <a:txBody>
                    <a:bodyPr/>
                    <a:lstStyle/>
                    <a:p>
                      <a:r>
                        <a:rPr lang="es-ES" dirty="0"/>
                        <a:t>Modo de vida</a:t>
                      </a:r>
                    </a:p>
                  </a:txBody>
                  <a:tcPr>
                    <a:solidFill>
                      <a:srgbClr val="00FF99"/>
                    </a:solidFill>
                  </a:tcPr>
                </a:tc>
                <a:extLst>
                  <a:ext uri="{0D108BD9-81ED-4DB2-BD59-A6C34878D82A}">
                    <a16:rowId xmlns:a16="http://schemas.microsoft.com/office/drawing/2014/main" val="2326580839"/>
                  </a:ext>
                </a:extLst>
              </a:tr>
              <a:tr h="365761">
                <a:tc>
                  <a:txBody>
                    <a:bodyPr/>
                    <a:lstStyle/>
                    <a:p>
                      <a:r>
                        <a:rPr lang="es-ES" dirty="0"/>
                        <a:t>En el interior de América del Norte, Europa y Asia. </a:t>
                      </a:r>
                    </a:p>
                  </a:txBody>
                  <a:tcPr>
                    <a:solidFill>
                      <a:srgbClr val="00FF99"/>
                    </a:solidFill>
                  </a:tcPr>
                </a:tc>
                <a:tc>
                  <a:txBody>
                    <a:bodyPr/>
                    <a:lstStyle/>
                    <a:p>
                      <a:r>
                        <a:rPr lang="es-ES" dirty="0"/>
                        <a:t>La temperatura media anual oscila entre los 0 y 10ºC. La amplitud térmica es muy alta. Los inviernos son largos y fríos, y los veranos cortos y calurosos. </a:t>
                      </a:r>
                    </a:p>
                  </a:txBody>
                  <a:tcPr>
                    <a:solidFill>
                      <a:srgbClr val="00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mn-lt"/>
                          <a:ea typeface="+mn-ea"/>
                          <a:cs typeface="+mn-cs"/>
                        </a:rPr>
                        <a:t>Oscilan entre los 750 y los 300 mm al año. La distribución es irregular, con máximos en verano.</a:t>
                      </a:r>
                    </a:p>
                    <a:p>
                      <a:endParaRPr lang="es-ES" dirty="0"/>
                    </a:p>
                  </a:txBody>
                  <a:tcPr>
                    <a:solidFill>
                      <a:srgbClr val="00FF99"/>
                    </a:solidFill>
                  </a:tcPr>
                </a:tc>
                <a:tc>
                  <a:txBody>
                    <a:bodyPr/>
                    <a:lstStyle/>
                    <a:p>
                      <a:r>
                        <a:rPr lang="es-ES" dirty="0"/>
                        <a:t>Taiga o bosques de coníferas (especies perennes, como abetos y pinos) praderas y estepas. </a:t>
                      </a:r>
                    </a:p>
                  </a:txBody>
                  <a:tcPr>
                    <a:solidFill>
                      <a:srgbClr val="00FF99"/>
                    </a:solidFill>
                  </a:tcPr>
                </a:tc>
                <a:tc>
                  <a:txBody>
                    <a:bodyPr/>
                    <a:lstStyle/>
                    <a:p>
                      <a:r>
                        <a:rPr lang="es-ES" sz="1600" dirty="0"/>
                        <a:t>Durante siglos la taiga ha permanecido prácticamente deshabitada, pero en los últimos tiempos se han instalado industrias madereras y se han construido vías de transporte. Aun así, la población es escasa. Se concentran en la costa y en los valles fluviales, donde el clima es más benigno y los suelos más fértiles.</a:t>
                      </a:r>
                    </a:p>
                    <a:p>
                      <a:r>
                        <a:rPr lang="es-ES" sz="1600" dirty="0"/>
                        <a:t>La pradera es la zona de clima continental más humanizada. En ella encontramos ciudades, explotaciones ganaderas y extensos campos de cultivo.</a:t>
                      </a:r>
                    </a:p>
                  </a:txBody>
                  <a:tcPr>
                    <a:solidFill>
                      <a:srgbClr val="00FF99"/>
                    </a:solidFill>
                  </a:tcPr>
                </a:tc>
                <a:extLst>
                  <a:ext uri="{0D108BD9-81ED-4DB2-BD59-A6C34878D82A}">
                    <a16:rowId xmlns:a16="http://schemas.microsoft.com/office/drawing/2014/main" val="4149355058"/>
                  </a:ext>
                </a:extLst>
              </a:tr>
            </a:tbl>
          </a:graphicData>
        </a:graphic>
      </p:graphicFrame>
    </p:spTree>
    <p:extLst>
      <p:ext uri="{BB962C8B-B14F-4D97-AF65-F5344CB8AC3E}">
        <p14:creationId xmlns:p14="http://schemas.microsoft.com/office/powerpoint/2010/main" val="2620163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EA1A3B-3FEB-4980-92FC-0A87904429D8}"/>
              </a:ext>
            </a:extLst>
          </p:cNvPr>
          <p:cNvSpPr>
            <a:spLocks noGrp="1"/>
          </p:cNvSpPr>
          <p:nvPr>
            <p:ph type="title"/>
          </p:nvPr>
        </p:nvSpPr>
        <p:spPr>
          <a:xfrm>
            <a:off x="1024128" y="266435"/>
            <a:ext cx="9720072" cy="815745"/>
          </a:xfrm>
        </p:spPr>
        <p:txBody>
          <a:bodyPr/>
          <a:lstStyle/>
          <a:p>
            <a:pPr algn="ctr"/>
            <a:r>
              <a:rPr lang="es-ES" dirty="0"/>
              <a:t>Clima continental </a:t>
            </a:r>
          </a:p>
        </p:txBody>
      </p:sp>
      <p:pic>
        <p:nvPicPr>
          <p:cNvPr id="4" name="Marcador de contenido 3">
            <a:extLst>
              <a:ext uri="{FF2B5EF4-FFF2-40B4-BE49-F238E27FC236}">
                <a16:creationId xmlns:a16="http://schemas.microsoft.com/office/drawing/2014/main" id="{AEC91730-33BF-48ED-AE96-DA95BB086ED8}"/>
              </a:ext>
            </a:extLst>
          </p:cNvPr>
          <p:cNvPicPr>
            <a:picLocks noGrp="1" noChangeAspect="1"/>
          </p:cNvPicPr>
          <p:nvPr>
            <p:ph idx="1"/>
          </p:nvPr>
        </p:nvPicPr>
        <p:blipFill>
          <a:blip r:embed="rId2"/>
          <a:stretch>
            <a:fillRect/>
          </a:stretch>
        </p:blipFill>
        <p:spPr>
          <a:xfrm>
            <a:off x="2665889" y="2286000"/>
            <a:ext cx="6436360" cy="4022725"/>
          </a:xfrm>
          <a:prstGeom prst="rect">
            <a:avLst/>
          </a:prstGeom>
        </p:spPr>
      </p:pic>
    </p:spTree>
    <p:extLst>
      <p:ext uri="{BB962C8B-B14F-4D97-AF65-F5344CB8AC3E}">
        <p14:creationId xmlns:p14="http://schemas.microsoft.com/office/powerpoint/2010/main" val="2410540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1789215-5E10-4228-9F28-BED52A8AA1A9}"/>
              </a:ext>
            </a:extLst>
          </p:cNvPr>
          <p:cNvSpPr>
            <a:spLocks noGrp="1"/>
          </p:cNvSpPr>
          <p:nvPr>
            <p:ph type="title"/>
          </p:nvPr>
        </p:nvSpPr>
        <p:spPr>
          <a:xfrm>
            <a:off x="524256" y="4767072"/>
            <a:ext cx="6594189" cy="1625210"/>
          </a:xfrm>
        </p:spPr>
        <p:txBody>
          <a:bodyPr>
            <a:normAutofit/>
          </a:bodyPr>
          <a:lstStyle/>
          <a:p>
            <a:pPr algn="ctr"/>
            <a:r>
              <a:rPr lang="es-ES" dirty="0">
                <a:solidFill>
                  <a:srgbClr val="FFFFFF"/>
                </a:solidFill>
              </a:rPr>
              <a:t>Análisis nivel avanzado.</a:t>
            </a:r>
          </a:p>
        </p:txBody>
      </p:sp>
      <p:pic>
        <p:nvPicPr>
          <p:cNvPr id="4" name="Marcador de contenido 3" descr="Una isla en medio del mar&#10;&#10;Descripción generada automáticamente">
            <a:extLst>
              <a:ext uri="{FF2B5EF4-FFF2-40B4-BE49-F238E27FC236}">
                <a16:creationId xmlns:a16="http://schemas.microsoft.com/office/drawing/2014/main" id="{F9D2E9C3-093F-458D-B528-EB2CEF174D69}"/>
              </a:ext>
            </a:extLst>
          </p:cNvPr>
          <p:cNvPicPr>
            <a:picLocks noChangeAspect="1"/>
          </p:cNvPicPr>
          <p:nvPr/>
        </p:nvPicPr>
        <p:blipFill rotWithShape="1">
          <a:blip r:embed="rId2"/>
          <a:srcRect l="2049" r="1" b="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93E7AA63-0CA9-45E6-AB5D-2B597441EDAA}"/>
              </a:ext>
            </a:extLst>
          </p:cNvPr>
          <p:cNvSpPr>
            <a:spLocks noGrp="1"/>
          </p:cNvSpPr>
          <p:nvPr>
            <p:ph idx="1"/>
          </p:nvPr>
        </p:nvSpPr>
        <p:spPr>
          <a:xfrm>
            <a:off x="7528840" y="321732"/>
            <a:ext cx="4335613" cy="6214534"/>
          </a:xfrm>
        </p:spPr>
        <p:txBody>
          <a:bodyPr anchor="ctr">
            <a:normAutofit/>
          </a:bodyPr>
          <a:lstStyle/>
          <a:p>
            <a:pPr algn="just"/>
            <a:r>
              <a:rPr lang="es-ES" sz="1400" dirty="0">
                <a:solidFill>
                  <a:srgbClr val="FFFFFF"/>
                </a:solidFill>
              </a:rPr>
              <a:t>Nos encontramos ante un paisaje que pertenece a la zona templada, concretamente, al clima mediterráneo de costa.</a:t>
            </a:r>
          </a:p>
          <a:p>
            <a:pPr algn="just"/>
            <a:r>
              <a:rPr lang="es-ES" sz="1400" dirty="0">
                <a:solidFill>
                  <a:srgbClr val="FFFFFF"/>
                </a:solidFill>
              </a:rPr>
              <a:t>Este tipo de clima se suele situar entre los 30º y los 40º de latitud en ambos hemisferios. Su temperatura media anual oscila entre los 10 y los 18º; teniendo una amplitud térmica entre los 12 y 16ºC. Los veranos son cálidos y los inviernos suaves. Las precipitaciones oscilan entre los 900 y los 300 mm al año con una distribución irregular. El paisaje predominante es el de bosque mediterráneo y matorrales. En la imagen, de hecho, se observa un paisaje seco con algún matorral. </a:t>
            </a:r>
          </a:p>
          <a:p>
            <a:pPr algn="just"/>
            <a:r>
              <a:rPr lang="es-ES" sz="1400" dirty="0">
                <a:solidFill>
                  <a:srgbClr val="FFFFFF"/>
                </a:solidFill>
              </a:rPr>
              <a:t>En lo que respecta al modo de vida, la cuenca mediterránea es una de las zonas más habitadas desde la antigüedad debido a su buena climatología durante todo el año. En esta imagen se observan unas pequeñas casas cercanas a la costa aunque lo normal es que esté muy urbanizado. No vemos presencia de agricultura </a:t>
            </a:r>
            <a:r>
              <a:rPr lang="es-ES" sz="1400">
                <a:solidFill>
                  <a:srgbClr val="FFFFFF"/>
                </a:solidFill>
              </a:rPr>
              <a:t>que en este </a:t>
            </a:r>
            <a:r>
              <a:rPr lang="es-ES" sz="1400" dirty="0">
                <a:solidFill>
                  <a:srgbClr val="FFFFFF"/>
                </a:solidFill>
              </a:rPr>
              <a:t>clima es una actividad económica muy importante, al igual que otras como la pesquera o el turismo. En este caso sí que podemos observar distintos barcos que tendrían una función de ocio más que de pesca.</a:t>
            </a:r>
          </a:p>
          <a:p>
            <a:pPr algn="just"/>
            <a:r>
              <a:rPr lang="es-ES" sz="1400" dirty="0">
                <a:solidFill>
                  <a:srgbClr val="FFFFFF"/>
                </a:solidFill>
              </a:rPr>
              <a:t>Como conclusión, podemos indicar que este es un paisaje típico del mediterráneo de costa, siendo lo más característico lo poco humanizado que se encuentra. </a:t>
            </a:r>
          </a:p>
        </p:txBody>
      </p:sp>
    </p:spTree>
    <p:extLst>
      <p:ext uri="{BB962C8B-B14F-4D97-AF65-F5344CB8AC3E}">
        <p14:creationId xmlns:p14="http://schemas.microsoft.com/office/powerpoint/2010/main" val="4166175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73E21A-E0BB-47E2-B73B-7B170203F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381AC91-7973-40F3-AAF5-0928BF4C40E2}"/>
              </a:ext>
            </a:extLst>
          </p:cNvPr>
          <p:cNvSpPr>
            <a:spLocks noGrp="1"/>
          </p:cNvSpPr>
          <p:nvPr>
            <p:ph type="title"/>
          </p:nvPr>
        </p:nvSpPr>
        <p:spPr>
          <a:xfrm>
            <a:off x="1024129" y="585216"/>
            <a:ext cx="3779085" cy="1499616"/>
          </a:xfrm>
        </p:spPr>
        <p:txBody>
          <a:bodyPr>
            <a:normAutofit/>
          </a:bodyPr>
          <a:lstStyle/>
          <a:p>
            <a:r>
              <a:rPr lang="es-ES">
                <a:solidFill>
                  <a:srgbClr val="FFFFFF"/>
                </a:solidFill>
              </a:rPr>
              <a:t>Zona fría</a:t>
            </a:r>
          </a:p>
        </p:txBody>
      </p:sp>
      <p:cxnSp>
        <p:nvCxnSpPr>
          <p:cNvPr id="11" name="Straight Connector 10">
            <a:extLst>
              <a:ext uri="{FF2B5EF4-FFF2-40B4-BE49-F238E27FC236}">
                <a16:creationId xmlns:a16="http://schemas.microsoft.com/office/drawing/2014/main" id="{B7487363-5661-4FE4-AE64-1549B5C9A5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52ED68C-DAE8-4FCC-B89C-7C1583E7492D}"/>
              </a:ext>
            </a:extLst>
          </p:cNvPr>
          <p:cNvSpPr>
            <a:spLocks noGrp="1"/>
          </p:cNvSpPr>
          <p:nvPr>
            <p:ph idx="1"/>
          </p:nvPr>
        </p:nvSpPr>
        <p:spPr>
          <a:xfrm>
            <a:off x="1024129" y="2286000"/>
            <a:ext cx="3791711" cy="3931920"/>
          </a:xfrm>
        </p:spPr>
        <p:txBody>
          <a:bodyPr>
            <a:normAutofit/>
          </a:bodyPr>
          <a:lstStyle/>
          <a:p>
            <a:pPr>
              <a:buFont typeface="Wingdings" panose="05000000000000000000" pitchFamily="2" charset="2"/>
              <a:buChar char="v"/>
            </a:pPr>
            <a:r>
              <a:rPr lang="es-ES">
                <a:solidFill>
                  <a:srgbClr val="FFFFFF"/>
                </a:solidFill>
              </a:rPr>
              <a:t>Clima polar</a:t>
            </a:r>
          </a:p>
          <a:p>
            <a:pPr>
              <a:buFont typeface="Wingdings" panose="05000000000000000000" pitchFamily="2" charset="2"/>
              <a:buChar char="v"/>
            </a:pPr>
            <a:r>
              <a:rPr lang="es-ES">
                <a:solidFill>
                  <a:srgbClr val="FFFFFF"/>
                </a:solidFill>
              </a:rPr>
              <a:t>Clima de alta montaña</a:t>
            </a:r>
          </a:p>
        </p:txBody>
      </p:sp>
      <p:pic>
        <p:nvPicPr>
          <p:cNvPr id="4" name="Imagen 3" descr="Imagen que contiene tabla, mapa, monitor, pantalla&#10;&#10;Descripción generada automáticamente">
            <a:extLst>
              <a:ext uri="{FF2B5EF4-FFF2-40B4-BE49-F238E27FC236}">
                <a16:creationId xmlns:a16="http://schemas.microsoft.com/office/drawing/2014/main" id="{CE5A562B-EC0C-498F-ABE9-54C233A8C711}"/>
              </a:ext>
            </a:extLst>
          </p:cNvPr>
          <p:cNvPicPr>
            <a:picLocks noChangeAspect="1"/>
          </p:cNvPicPr>
          <p:nvPr/>
        </p:nvPicPr>
        <p:blipFill>
          <a:blip r:embed="rId2"/>
          <a:stretch>
            <a:fillRect/>
          </a:stretch>
        </p:blipFill>
        <p:spPr>
          <a:xfrm>
            <a:off x="6096000" y="1942261"/>
            <a:ext cx="5455921" cy="2973477"/>
          </a:xfrm>
          <a:prstGeom prst="rect">
            <a:avLst/>
          </a:prstGeom>
        </p:spPr>
      </p:pic>
    </p:spTree>
    <p:extLst>
      <p:ext uri="{BB962C8B-B14F-4D97-AF65-F5344CB8AC3E}">
        <p14:creationId xmlns:p14="http://schemas.microsoft.com/office/powerpoint/2010/main" val="1058627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DD20AC-0DAC-4FE3-9B8C-81CB485EE726}"/>
              </a:ext>
            </a:extLst>
          </p:cNvPr>
          <p:cNvSpPr>
            <a:spLocks noGrp="1"/>
          </p:cNvSpPr>
          <p:nvPr>
            <p:ph type="title"/>
          </p:nvPr>
        </p:nvSpPr>
        <p:spPr>
          <a:xfrm>
            <a:off x="1024128" y="585216"/>
            <a:ext cx="9720072" cy="706689"/>
          </a:xfrm>
        </p:spPr>
        <p:txBody>
          <a:bodyPr>
            <a:normAutofit fontScale="90000"/>
          </a:bodyPr>
          <a:lstStyle/>
          <a:p>
            <a:pPr algn="ctr"/>
            <a:r>
              <a:rPr lang="es-ES" dirty="0"/>
              <a:t>Clima polar</a:t>
            </a:r>
          </a:p>
        </p:txBody>
      </p:sp>
      <p:graphicFrame>
        <p:nvGraphicFramePr>
          <p:cNvPr id="4" name="Tabla 4">
            <a:extLst>
              <a:ext uri="{FF2B5EF4-FFF2-40B4-BE49-F238E27FC236}">
                <a16:creationId xmlns:a16="http://schemas.microsoft.com/office/drawing/2014/main" id="{51B57951-215E-48B6-AAA6-D7D444C7BD6C}"/>
              </a:ext>
            </a:extLst>
          </p:cNvPr>
          <p:cNvGraphicFramePr>
            <a:graphicFrameLocks noGrp="1"/>
          </p:cNvGraphicFramePr>
          <p:nvPr>
            <p:ph idx="1"/>
            <p:extLst>
              <p:ext uri="{D42A27DB-BD31-4B8C-83A1-F6EECF244321}">
                <p14:modId xmlns:p14="http://schemas.microsoft.com/office/powerpoint/2010/main" val="394512881"/>
              </p:ext>
            </p:extLst>
          </p:nvPr>
        </p:nvGraphicFramePr>
        <p:xfrm>
          <a:off x="1023750" y="1379989"/>
          <a:ext cx="9720260" cy="4851400"/>
        </p:xfrm>
        <a:graphic>
          <a:graphicData uri="http://schemas.openxmlformats.org/drawingml/2006/table">
            <a:tbl>
              <a:tblPr firstRow="1" bandRow="1">
                <a:tableStyleId>{5C22544A-7EE6-4342-B048-85BDC9FD1C3A}</a:tableStyleId>
              </a:tblPr>
              <a:tblGrid>
                <a:gridCol w="1425647">
                  <a:extLst>
                    <a:ext uri="{9D8B030D-6E8A-4147-A177-3AD203B41FA5}">
                      <a16:colId xmlns:a16="http://schemas.microsoft.com/office/drawing/2014/main" val="2443527747"/>
                    </a:ext>
                  </a:extLst>
                </a:gridCol>
                <a:gridCol w="1535186">
                  <a:extLst>
                    <a:ext uri="{9D8B030D-6E8A-4147-A177-3AD203B41FA5}">
                      <a16:colId xmlns:a16="http://schemas.microsoft.com/office/drawing/2014/main" val="352905720"/>
                    </a:ext>
                  </a:extLst>
                </a:gridCol>
                <a:gridCol w="1761688">
                  <a:extLst>
                    <a:ext uri="{9D8B030D-6E8A-4147-A177-3AD203B41FA5}">
                      <a16:colId xmlns:a16="http://schemas.microsoft.com/office/drawing/2014/main" val="250572599"/>
                    </a:ext>
                  </a:extLst>
                </a:gridCol>
                <a:gridCol w="1275126">
                  <a:extLst>
                    <a:ext uri="{9D8B030D-6E8A-4147-A177-3AD203B41FA5}">
                      <a16:colId xmlns:a16="http://schemas.microsoft.com/office/drawing/2014/main" val="3897587310"/>
                    </a:ext>
                  </a:extLst>
                </a:gridCol>
                <a:gridCol w="3722613">
                  <a:extLst>
                    <a:ext uri="{9D8B030D-6E8A-4147-A177-3AD203B41FA5}">
                      <a16:colId xmlns:a16="http://schemas.microsoft.com/office/drawing/2014/main" val="2553501746"/>
                    </a:ext>
                  </a:extLst>
                </a:gridCol>
              </a:tblGrid>
              <a:tr h="370840">
                <a:tc>
                  <a:txBody>
                    <a:bodyPr/>
                    <a:lstStyle/>
                    <a:p>
                      <a:r>
                        <a:rPr lang="es-ES" dirty="0"/>
                        <a:t>Localización</a:t>
                      </a:r>
                    </a:p>
                  </a:txBody>
                  <a:tcPr>
                    <a:solidFill>
                      <a:srgbClr val="0099CC"/>
                    </a:solidFill>
                  </a:tcPr>
                </a:tc>
                <a:tc>
                  <a:txBody>
                    <a:bodyPr/>
                    <a:lstStyle/>
                    <a:p>
                      <a:r>
                        <a:rPr lang="es-ES" dirty="0"/>
                        <a:t>Temperaturas</a:t>
                      </a:r>
                    </a:p>
                  </a:txBody>
                  <a:tcPr>
                    <a:solidFill>
                      <a:srgbClr val="0099CC"/>
                    </a:solidFill>
                  </a:tcPr>
                </a:tc>
                <a:tc>
                  <a:txBody>
                    <a:bodyPr/>
                    <a:lstStyle/>
                    <a:p>
                      <a:r>
                        <a:rPr lang="es-ES" dirty="0"/>
                        <a:t>Precipitaciones</a:t>
                      </a:r>
                    </a:p>
                  </a:txBody>
                  <a:tcPr>
                    <a:solidFill>
                      <a:srgbClr val="0099CC"/>
                    </a:solidFill>
                  </a:tcPr>
                </a:tc>
                <a:tc>
                  <a:txBody>
                    <a:bodyPr/>
                    <a:lstStyle/>
                    <a:p>
                      <a:r>
                        <a:rPr lang="es-ES" dirty="0"/>
                        <a:t>Paisaje</a:t>
                      </a:r>
                    </a:p>
                  </a:txBody>
                  <a:tcPr>
                    <a:solidFill>
                      <a:srgbClr val="0099CC"/>
                    </a:solidFill>
                  </a:tcPr>
                </a:tc>
                <a:tc>
                  <a:txBody>
                    <a:bodyPr/>
                    <a:lstStyle/>
                    <a:p>
                      <a:r>
                        <a:rPr lang="es-ES" dirty="0"/>
                        <a:t>Modo de vida</a:t>
                      </a:r>
                    </a:p>
                  </a:txBody>
                  <a:tcPr>
                    <a:solidFill>
                      <a:srgbClr val="0099CC"/>
                    </a:solidFill>
                  </a:tcPr>
                </a:tc>
                <a:extLst>
                  <a:ext uri="{0D108BD9-81ED-4DB2-BD59-A6C34878D82A}">
                    <a16:rowId xmlns:a16="http://schemas.microsoft.com/office/drawing/2014/main" val="4286012344"/>
                  </a:ext>
                </a:extLst>
              </a:tr>
              <a:tr h="370840">
                <a:tc>
                  <a:txBody>
                    <a:bodyPr/>
                    <a:lstStyle/>
                    <a:p>
                      <a:r>
                        <a:rPr lang="es-ES" dirty="0"/>
                        <a:t>En torno a los polos.</a:t>
                      </a:r>
                    </a:p>
                  </a:txBody>
                  <a:tcPr>
                    <a:solidFill>
                      <a:srgbClr val="0099CC"/>
                    </a:solidFill>
                  </a:tcPr>
                </a:tc>
                <a:tc>
                  <a:txBody>
                    <a:bodyPr/>
                    <a:lstStyle/>
                    <a:p>
                      <a:r>
                        <a:rPr lang="es-ES" dirty="0"/>
                        <a:t>La temperatura media anual es inferior a 0º. El mes más cálido no supera los 10ºC.</a:t>
                      </a:r>
                    </a:p>
                  </a:txBody>
                  <a:tcPr>
                    <a:solidFill>
                      <a:srgbClr val="0099CC"/>
                    </a:solidFill>
                  </a:tcPr>
                </a:tc>
                <a:tc>
                  <a:txBody>
                    <a:bodyPr/>
                    <a:lstStyle/>
                    <a:p>
                      <a:r>
                        <a:rPr lang="es-ES" dirty="0"/>
                        <a:t>Son escasas: menos de 250 mm anuales. Caen principalmente en forma de nieve.</a:t>
                      </a:r>
                    </a:p>
                  </a:txBody>
                  <a:tcPr>
                    <a:solidFill>
                      <a:srgbClr val="0099CC"/>
                    </a:solidFill>
                  </a:tcPr>
                </a:tc>
                <a:tc>
                  <a:txBody>
                    <a:bodyPr/>
                    <a:lstStyle/>
                    <a:p>
                      <a:r>
                        <a:rPr lang="es-ES" dirty="0"/>
                        <a:t>Tundra (extensión dominada por musgos y líquenes).</a:t>
                      </a:r>
                    </a:p>
                  </a:txBody>
                  <a:tcPr>
                    <a:solidFill>
                      <a:srgbClr val="0099CC"/>
                    </a:solidFill>
                  </a:tcPr>
                </a:tc>
                <a:tc>
                  <a:txBody>
                    <a:bodyPr/>
                    <a:lstStyle/>
                    <a:p>
                      <a:r>
                        <a:rPr lang="es-ES" dirty="0"/>
                        <a:t>En casi todas las regiones, el suelo y el subsuelo están siempre helados, lo que impide el desarrollo de la vegetación y la práctica de la agricultura.</a:t>
                      </a:r>
                    </a:p>
                    <a:p>
                      <a:r>
                        <a:rPr lang="es-ES" dirty="0"/>
                        <a:t>La vida humana es muy difícil; por eso, las zonas polares están casi despobladas. Solo en torno al Círculo Polar Ártico subsisten pequeños grupos de inuit y de lapones que viven de la caza, la pesca, la cría de renos, la agricultura y la artesanía que venden a los turistas. </a:t>
                      </a:r>
                    </a:p>
                    <a:p>
                      <a:r>
                        <a:rPr lang="es-ES" dirty="0"/>
                        <a:t>En la Antártida viven, temporalmente, investigadores y militares en un centenar de estaciones científicas de varios países. </a:t>
                      </a:r>
                    </a:p>
                  </a:txBody>
                  <a:tcPr>
                    <a:solidFill>
                      <a:srgbClr val="0099CC"/>
                    </a:solidFill>
                  </a:tcPr>
                </a:tc>
                <a:extLst>
                  <a:ext uri="{0D108BD9-81ED-4DB2-BD59-A6C34878D82A}">
                    <a16:rowId xmlns:a16="http://schemas.microsoft.com/office/drawing/2014/main" val="1276197661"/>
                  </a:ext>
                </a:extLst>
              </a:tr>
            </a:tbl>
          </a:graphicData>
        </a:graphic>
      </p:graphicFrame>
    </p:spTree>
    <p:extLst>
      <p:ext uri="{BB962C8B-B14F-4D97-AF65-F5344CB8AC3E}">
        <p14:creationId xmlns:p14="http://schemas.microsoft.com/office/powerpoint/2010/main" val="4196599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19BBB-0798-4C43-B3E4-5DBEF6680D7A}"/>
              </a:ext>
            </a:extLst>
          </p:cNvPr>
          <p:cNvSpPr>
            <a:spLocks noGrp="1"/>
          </p:cNvSpPr>
          <p:nvPr>
            <p:ph type="title"/>
          </p:nvPr>
        </p:nvSpPr>
        <p:spPr>
          <a:xfrm>
            <a:off x="1024128" y="585216"/>
            <a:ext cx="3133581" cy="1499616"/>
          </a:xfrm>
        </p:spPr>
        <p:txBody>
          <a:bodyPr>
            <a:normAutofit/>
          </a:bodyPr>
          <a:lstStyle/>
          <a:p>
            <a:r>
              <a:rPr lang="es-ES" sz="4000"/>
              <a:t>Clima polar</a:t>
            </a:r>
          </a:p>
        </p:txBody>
      </p:sp>
      <p:pic>
        <p:nvPicPr>
          <p:cNvPr id="8" name="Imagen 7">
            <a:extLst>
              <a:ext uri="{FF2B5EF4-FFF2-40B4-BE49-F238E27FC236}">
                <a16:creationId xmlns:a16="http://schemas.microsoft.com/office/drawing/2014/main" id="{F9471091-A090-406A-AF37-77909E491434}"/>
              </a:ext>
            </a:extLst>
          </p:cNvPr>
          <p:cNvPicPr>
            <a:picLocks noChangeAspect="1"/>
          </p:cNvPicPr>
          <p:nvPr/>
        </p:nvPicPr>
        <p:blipFill>
          <a:blip r:embed="rId2"/>
          <a:stretch>
            <a:fillRect/>
          </a:stretch>
        </p:blipFill>
        <p:spPr>
          <a:xfrm>
            <a:off x="4642342" y="1701606"/>
            <a:ext cx="6909577" cy="3454788"/>
          </a:xfrm>
          <a:prstGeom prst="rect">
            <a:avLst/>
          </a:prstGeom>
        </p:spPr>
      </p:pic>
    </p:spTree>
    <p:extLst>
      <p:ext uri="{BB962C8B-B14F-4D97-AF65-F5344CB8AC3E}">
        <p14:creationId xmlns:p14="http://schemas.microsoft.com/office/powerpoint/2010/main" val="3728656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A5B18D-1BF8-458E-8546-C9F213F65890}"/>
              </a:ext>
            </a:extLst>
          </p:cNvPr>
          <p:cNvSpPr>
            <a:spLocks noGrp="1"/>
          </p:cNvSpPr>
          <p:nvPr>
            <p:ph type="title"/>
          </p:nvPr>
        </p:nvSpPr>
        <p:spPr>
          <a:xfrm>
            <a:off x="1024128" y="585216"/>
            <a:ext cx="9720072" cy="958358"/>
          </a:xfrm>
        </p:spPr>
        <p:txBody>
          <a:bodyPr/>
          <a:lstStyle/>
          <a:p>
            <a:pPr algn="ctr"/>
            <a:r>
              <a:rPr lang="es-ES" dirty="0"/>
              <a:t>Clima de montaña</a:t>
            </a:r>
          </a:p>
        </p:txBody>
      </p:sp>
      <p:graphicFrame>
        <p:nvGraphicFramePr>
          <p:cNvPr id="4" name="Tabla 4">
            <a:extLst>
              <a:ext uri="{FF2B5EF4-FFF2-40B4-BE49-F238E27FC236}">
                <a16:creationId xmlns:a16="http://schemas.microsoft.com/office/drawing/2014/main" id="{B7309718-8F47-4BE8-8686-625610B68C1E}"/>
              </a:ext>
            </a:extLst>
          </p:cNvPr>
          <p:cNvGraphicFramePr>
            <a:graphicFrameLocks noGrp="1"/>
          </p:cNvGraphicFramePr>
          <p:nvPr>
            <p:ph idx="1"/>
            <p:extLst>
              <p:ext uri="{D42A27DB-BD31-4B8C-83A1-F6EECF244321}">
                <p14:modId xmlns:p14="http://schemas.microsoft.com/office/powerpoint/2010/main" val="1283038628"/>
              </p:ext>
            </p:extLst>
          </p:nvPr>
        </p:nvGraphicFramePr>
        <p:xfrm>
          <a:off x="956827" y="1421384"/>
          <a:ext cx="9720260" cy="4851400"/>
        </p:xfrm>
        <a:graphic>
          <a:graphicData uri="http://schemas.openxmlformats.org/drawingml/2006/table">
            <a:tbl>
              <a:tblPr firstRow="1" bandRow="1">
                <a:tableStyleId>{5C22544A-7EE6-4342-B048-85BDC9FD1C3A}</a:tableStyleId>
              </a:tblPr>
              <a:tblGrid>
                <a:gridCol w="1450814">
                  <a:extLst>
                    <a:ext uri="{9D8B030D-6E8A-4147-A177-3AD203B41FA5}">
                      <a16:colId xmlns:a16="http://schemas.microsoft.com/office/drawing/2014/main" val="3980695503"/>
                    </a:ext>
                  </a:extLst>
                </a:gridCol>
                <a:gridCol w="1560353">
                  <a:extLst>
                    <a:ext uri="{9D8B030D-6E8A-4147-A177-3AD203B41FA5}">
                      <a16:colId xmlns:a16="http://schemas.microsoft.com/office/drawing/2014/main" val="664534478"/>
                    </a:ext>
                  </a:extLst>
                </a:gridCol>
                <a:gridCol w="1837189">
                  <a:extLst>
                    <a:ext uri="{9D8B030D-6E8A-4147-A177-3AD203B41FA5}">
                      <a16:colId xmlns:a16="http://schemas.microsoft.com/office/drawing/2014/main" val="2709832586"/>
                    </a:ext>
                  </a:extLst>
                </a:gridCol>
                <a:gridCol w="1551963">
                  <a:extLst>
                    <a:ext uri="{9D8B030D-6E8A-4147-A177-3AD203B41FA5}">
                      <a16:colId xmlns:a16="http://schemas.microsoft.com/office/drawing/2014/main" val="1183332070"/>
                    </a:ext>
                  </a:extLst>
                </a:gridCol>
                <a:gridCol w="3319941">
                  <a:extLst>
                    <a:ext uri="{9D8B030D-6E8A-4147-A177-3AD203B41FA5}">
                      <a16:colId xmlns:a16="http://schemas.microsoft.com/office/drawing/2014/main" val="4092172646"/>
                    </a:ext>
                  </a:extLst>
                </a:gridCol>
              </a:tblGrid>
              <a:tr h="370840">
                <a:tc>
                  <a:txBody>
                    <a:bodyPr/>
                    <a:lstStyle/>
                    <a:p>
                      <a:r>
                        <a:rPr lang="es-ES" dirty="0"/>
                        <a:t>Localización</a:t>
                      </a:r>
                    </a:p>
                  </a:txBody>
                  <a:tcPr>
                    <a:solidFill>
                      <a:srgbClr val="66FF99"/>
                    </a:solidFill>
                  </a:tcPr>
                </a:tc>
                <a:tc>
                  <a:txBody>
                    <a:bodyPr/>
                    <a:lstStyle/>
                    <a:p>
                      <a:r>
                        <a:rPr lang="es-ES" dirty="0"/>
                        <a:t>Temperaturas</a:t>
                      </a:r>
                    </a:p>
                  </a:txBody>
                  <a:tcPr>
                    <a:solidFill>
                      <a:srgbClr val="66FF99"/>
                    </a:solidFill>
                  </a:tcPr>
                </a:tc>
                <a:tc>
                  <a:txBody>
                    <a:bodyPr/>
                    <a:lstStyle/>
                    <a:p>
                      <a:r>
                        <a:rPr lang="es-ES" dirty="0"/>
                        <a:t>Precipitaciones</a:t>
                      </a:r>
                    </a:p>
                  </a:txBody>
                  <a:tcPr>
                    <a:solidFill>
                      <a:srgbClr val="66FF99"/>
                    </a:solidFill>
                  </a:tcPr>
                </a:tc>
                <a:tc>
                  <a:txBody>
                    <a:bodyPr/>
                    <a:lstStyle/>
                    <a:p>
                      <a:r>
                        <a:rPr lang="es-ES" dirty="0"/>
                        <a:t>Paisaje</a:t>
                      </a:r>
                    </a:p>
                  </a:txBody>
                  <a:tcPr>
                    <a:solidFill>
                      <a:srgbClr val="66FF99"/>
                    </a:solidFill>
                  </a:tcPr>
                </a:tc>
                <a:tc>
                  <a:txBody>
                    <a:bodyPr/>
                    <a:lstStyle/>
                    <a:p>
                      <a:r>
                        <a:rPr lang="es-ES" dirty="0"/>
                        <a:t>Modo de vida</a:t>
                      </a:r>
                    </a:p>
                  </a:txBody>
                  <a:tcPr>
                    <a:solidFill>
                      <a:srgbClr val="66FF99"/>
                    </a:solidFill>
                  </a:tcPr>
                </a:tc>
                <a:extLst>
                  <a:ext uri="{0D108BD9-81ED-4DB2-BD59-A6C34878D82A}">
                    <a16:rowId xmlns:a16="http://schemas.microsoft.com/office/drawing/2014/main" val="1327894840"/>
                  </a:ext>
                </a:extLst>
              </a:tr>
              <a:tr h="370840">
                <a:tc>
                  <a:txBody>
                    <a:bodyPr/>
                    <a:lstStyle/>
                    <a:p>
                      <a:r>
                        <a:rPr lang="es-ES" dirty="0"/>
                        <a:t>En las zonas montañosas más elevadas.</a:t>
                      </a:r>
                    </a:p>
                  </a:txBody>
                  <a:tcPr>
                    <a:solidFill>
                      <a:srgbClr val="66FF99"/>
                    </a:solidFill>
                  </a:tcPr>
                </a:tc>
                <a:tc>
                  <a:txBody>
                    <a:bodyPr/>
                    <a:lstStyle/>
                    <a:p>
                      <a:r>
                        <a:rPr lang="es-ES" dirty="0"/>
                        <a:t>Disminuyen con la altitud. Los veranos son cortos y frescos, y los inviernos, largos y muy fríos. </a:t>
                      </a:r>
                    </a:p>
                  </a:txBody>
                  <a:tcPr>
                    <a:solidFill>
                      <a:srgbClr val="66FF99"/>
                    </a:solidFill>
                  </a:tcPr>
                </a:tc>
                <a:tc>
                  <a:txBody>
                    <a:bodyPr/>
                    <a:lstStyle/>
                    <a:p>
                      <a:r>
                        <a:rPr lang="es-ES" dirty="0"/>
                        <a:t>Aumentan con la altura.</a:t>
                      </a:r>
                    </a:p>
                  </a:txBody>
                  <a:tcPr>
                    <a:solidFill>
                      <a:srgbClr val="66FF99"/>
                    </a:solidFill>
                  </a:tcPr>
                </a:tc>
                <a:tc>
                  <a:txBody>
                    <a:bodyPr/>
                    <a:lstStyle/>
                    <a:p>
                      <a:r>
                        <a:rPr lang="es-ES" dirty="0"/>
                        <a:t>La vegetación se escalona en altura: árboles, arbustos, matorrales y prados. </a:t>
                      </a:r>
                    </a:p>
                  </a:txBody>
                  <a:tcPr>
                    <a:solidFill>
                      <a:srgbClr val="66FF99"/>
                    </a:solidFill>
                  </a:tcPr>
                </a:tc>
                <a:tc>
                  <a:txBody>
                    <a:bodyPr/>
                    <a:lstStyle/>
                    <a:p>
                      <a:r>
                        <a:rPr lang="es-ES" dirty="0"/>
                        <a:t>En la zona templada, el relieve, el frío y la humedad suponen peores condiciones que en las llanuras, por lo que el poblamiento es escaso. </a:t>
                      </a:r>
                    </a:p>
                    <a:p>
                      <a:r>
                        <a:rPr lang="es-ES" dirty="0"/>
                        <a:t>Por el contrario, en la zona cálida están muy pobladas, pues el descenso térmico supone un clima más favorable para la vida que el de las zonas bajas, donde las temperaturas son muy altas.</a:t>
                      </a:r>
                    </a:p>
                    <a:p>
                      <a:r>
                        <a:rPr lang="es-ES" dirty="0"/>
                        <a:t>Las actividades económicas que se practican varían con la altura. Según se asciende, la agricultura da paso a la ganadería y la explotación forestal. </a:t>
                      </a:r>
                    </a:p>
                  </a:txBody>
                  <a:tcPr>
                    <a:solidFill>
                      <a:srgbClr val="66FF99"/>
                    </a:solidFill>
                  </a:tcPr>
                </a:tc>
                <a:extLst>
                  <a:ext uri="{0D108BD9-81ED-4DB2-BD59-A6C34878D82A}">
                    <a16:rowId xmlns:a16="http://schemas.microsoft.com/office/drawing/2014/main" val="2039883380"/>
                  </a:ext>
                </a:extLst>
              </a:tr>
            </a:tbl>
          </a:graphicData>
        </a:graphic>
      </p:graphicFrame>
    </p:spTree>
    <p:extLst>
      <p:ext uri="{BB962C8B-B14F-4D97-AF65-F5344CB8AC3E}">
        <p14:creationId xmlns:p14="http://schemas.microsoft.com/office/powerpoint/2010/main" val="2138115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7B701-AC54-4C93-B761-C0BBB098205F}"/>
              </a:ext>
            </a:extLst>
          </p:cNvPr>
          <p:cNvSpPr>
            <a:spLocks noGrp="1"/>
          </p:cNvSpPr>
          <p:nvPr>
            <p:ph type="title"/>
          </p:nvPr>
        </p:nvSpPr>
        <p:spPr>
          <a:xfrm>
            <a:off x="1024128" y="585216"/>
            <a:ext cx="9720072" cy="958358"/>
          </a:xfrm>
        </p:spPr>
        <p:txBody>
          <a:bodyPr/>
          <a:lstStyle/>
          <a:p>
            <a:pPr algn="ctr"/>
            <a:r>
              <a:rPr lang="es-ES" dirty="0"/>
              <a:t>Clima de alta montaña</a:t>
            </a:r>
          </a:p>
        </p:txBody>
      </p:sp>
      <p:pic>
        <p:nvPicPr>
          <p:cNvPr id="4" name="Marcador de contenido 3">
            <a:extLst>
              <a:ext uri="{FF2B5EF4-FFF2-40B4-BE49-F238E27FC236}">
                <a16:creationId xmlns:a16="http://schemas.microsoft.com/office/drawing/2014/main" id="{4A9C7A7E-12F7-4C6A-BD49-D16B57B48958}"/>
              </a:ext>
            </a:extLst>
          </p:cNvPr>
          <p:cNvPicPr>
            <a:picLocks noGrp="1" noChangeAspect="1"/>
          </p:cNvPicPr>
          <p:nvPr>
            <p:ph idx="1"/>
          </p:nvPr>
        </p:nvPicPr>
        <p:blipFill>
          <a:blip r:embed="rId2"/>
          <a:stretch>
            <a:fillRect/>
          </a:stretch>
        </p:blipFill>
        <p:spPr>
          <a:xfrm>
            <a:off x="2308313" y="2286000"/>
            <a:ext cx="7151511" cy="4022725"/>
          </a:xfrm>
          <a:prstGeom prst="rect">
            <a:avLst/>
          </a:prstGeom>
        </p:spPr>
      </p:pic>
    </p:spTree>
    <p:extLst>
      <p:ext uri="{BB962C8B-B14F-4D97-AF65-F5344CB8AC3E}">
        <p14:creationId xmlns:p14="http://schemas.microsoft.com/office/powerpoint/2010/main" val="412724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2A503FC-17E4-46DE-AF10-17138C85B836}"/>
              </a:ext>
            </a:extLst>
          </p:cNvPr>
          <p:cNvPicPr>
            <a:picLocks noGrp="1" noChangeAspect="1"/>
          </p:cNvPicPr>
          <p:nvPr>
            <p:ph idx="1"/>
          </p:nvPr>
        </p:nvPicPr>
        <p:blipFill>
          <a:blip r:embed="rId2"/>
          <a:stretch>
            <a:fillRect/>
          </a:stretch>
        </p:blipFill>
        <p:spPr>
          <a:xfrm>
            <a:off x="709127" y="466532"/>
            <a:ext cx="10105053" cy="5842194"/>
          </a:xfrm>
        </p:spPr>
      </p:pic>
    </p:spTree>
    <p:extLst>
      <p:ext uri="{BB962C8B-B14F-4D97-AF65-F5344CB8AC3E}">
        <p14:creationId xmlns:p14="http://schemas.microsoft.com/office/powerpoint/2010/main" val="151132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17251A-B67C-4489-B58B-B2DD423E73E4}"/>
              </a:ext>
            </a:extLst>
          </p:cNvPr>
          <p:cNvSpPr>
            <a:spLocks noGrp="1"/>
          </p:cNvSpPr>
          <p:nvPr>
            <p:ph type="title"/>
          </p:nvPr>
        </p:nvSpPr>
        <p:spPr>
          <a:xfrm>
            <a:off x="1024128" y="585216"/>
            <a:ext cx="3133581" cy="1499616"/>
          </a:xfrm>
        </p:spPr>
        <p:txBody>
          <a:bodyPr>
            <a:normAutofit/>
          </a:bodyPr>
          <a:lstStyle/>
          <a:p>
            <a:r>
              <a:rPr lang="es-ES" sz="4000">
                <a:highlight>
                  <a:srgbClr val="00FFFF"/>
                </a:highlight>
              </a:rPr>
              <a:t>Zona cálida</a:t>
            </a:r>
          </a:p>
        </p:txBody>
      </p:sp>
      <p:sp>
        <p:nvSpPr>
          <p:cNvPr id="3" name="Marcador de contenido 2">
            <a:extLst>
              <a:ext uri="{FF2B5EF4-FFF2-40B4-BE49-F238E27FC236}">
                <a16:creationId xmlns:a16="http://schemas.microsoft.com/office/drawing/2014/main" id="{2692F403-D5A4-472D-AF51-DB69DB504221}"/>
              </a:ext>
            </a:extLst>
          </p:cNvPr>
          <p:cNvSpPr>
            <a:spLocks noGrp="1"/>
          </p:cNvSpPr>
          <p:nvPr>
            <p:ph idx="1"/>
          </p:nvPr>
        </p:nvSpPr>
        <p:spPr>
          <a:xfrm>
            <a:off x="1024128" y="2286000"/>
            <a:ext cx="3133580" cy="3931920"/>
          </a:xfrm>
        </p:spPr>
        <p:txBody>
          <a:bodyPr>
            <a:normAutofit/>
          </a:bodyPr>
          <a:lstStyle/>
          <a:p>
            <a:pPr>
              <a:buFont typeface="Wingdings" panose="05000000000000000000" pitchFamily="2" charset="2"/>
              <a:buChar char="v"/>
            </a:pPr>
            <a:r>
              <a:rPr lang="es-ES" sz="1600"/>
              <a:t>Clima ecuatorial</a:t>
            </a:r>
          </a:p>
          <a:p>
            <a:endParaRPr lang="es-ES" sz="1600"/>
          </a:p>
          <a:p>
            <a:pPr>
              <a:buFont typeface="Wingdings" panose="05000000000000000000" pitchFamily="2" charset="2"/>
              <a:buChar char="v"/>
            </a:pPr>
            <a:r>
              <a:rPr lang="es-ES" sz="1600"/>
              <a:t>Clima tropical</a:t>
            </a:r>
          </a:p>
          <a:p>
            <a:endParaRPr lang="es-ES" sz="1600"/>
          </a:p>
          <a:p>
            <a:pPr>
              <a:buFont typeface="Wingdings" panose="05000000000000000000" pitchFamily="2" charset="2"/>
              <a:buChar char="v"/>
            </a:pPr>
            <a:r>
              <a:rPr lang="es-ES" sz="1600"/>
              <a:t>Clima desértico</a:t>
            </a:r>
          </a:p>
        </p:txBody>
      </p:sp>
      <p:pic>
        <p:nvPicPr>
          <p:cNvPr id="4" name="Imagen 3">
            <a:extLst>
              <a:ext uri="{FF2B5EF4-FFF2-40B4-BE49-F238E27FC236}">
                <a16:creationId xmlns:a16="http://schemas.microsoft.com/office/drawing/2014/main" id="{92ACC2FA-363B-45EB-B758-5B5A2F6FCCF3}"/>
              </a:ext>
            </a:extLst>
          </p:cNvPr>
          <p:cNvPicPr>
            <a:picLocks noChangeAspect="1"/>
          </p:cNvPicPr>
          <p:nvPr/>
        </p:nvPicPr>
        <p:blipFill>
          <a:blip r:embed="rId2"/>
          <a:stretch>
            <a:fillRect/>
          </a:stretch>
        </p:blipFill>
        <p:spPr>
          <a:xfrm>
            <a:off x="4642342" y="1442497"/>
            <a:ext cx="6909577" cy="3973006"/>
          </a:xfrm>
          <a:prstGeom prst="rect">
            <a:avLst/>
          </a:prstGeom>
        </p:spPr>
      </p:pic>
    </p:spTree>
    <p:extLst>
      <p:ext uri="{BB962C8B-B14F-4D97-AF65-F5344CB8AC3E}">
        <p14:creationId xmlns:p14="http://schemas.microsoft.com/office/powerpoint/2010/main" val="1950668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680FF-2A45-4FFA-8033-E22761FFBBA4}"/>
              </a:ext>
            </a:extLst>
          </p:cNvPr>
          <p:cNvSpPr>
            <a:spLocks noGrp="1"/>
          </p:cNvSpPr>
          <p:nvPr>
            <p:ph type="title"/>
          </p:nvPr>
        </p:nvSpPr>
        <p:spPr>
          <a:xfrm>
            <a:off x="979388" y="0"/>
            <a:ext cx="9720072" cy="807356"/>
          </a:xfrm>
        </p:spPr>
        <p:txBody>
          <a:bodyPr/>
          <a:lstStyle/>
          <a:p>
            <a:pPr algn="ctr"/>
            <a:r>
              <a:rPr lang="es-ES" dirty="0"/>
              <a:t>Clima ecuatorial</a:t>
            </a:r>
          </a:p>
        </p:txBody>
      </p:sp>
      <p:graphicFrame>
        <p:nvGraphicFramePr>
          <p:cNvPr id="4" name="Tabla 4">
            <a:extLst>
              <a:ext uri="{FF2B5EF4-FFF2-40B4-BE49-F238E27FC236}">
                <a16:creationId xmlns:a16="http://schemas.microsoft.com/office/drawing/2014/main" id="{B0EA0E43-24BC-40F9-BA4A-7F9942A9DAD9}"/>
              </a:ext>
            </a:extLst>
          </p:cNvPr>
          <p:cNvGraphicFramePr>
            <a:graphicFrameLocks noGrp="1"/>
          </p:cNvGraphicFramePr>
          <p:nvPr>
            <p:ph idx="1"/>
            <p:extLst>
              <p:ext uri="{D42A27DB-BD31-4B8C-83A1-F6EECF244321}">
                <p14:modId xmlns:p14="http://schemas.microsoft.com/office/powerpoint/2010/main" val="3081835579"/>
              </p:ext>
            </p:extLst>
          </p:nvPr>
        </p:nvGraphicFramePr>
        <p:xfrm>
          <a:off x="1401442" y="1178654"/>
          <a:ext cx="9720260" cy="3078480"/>
        </p:xfrm>
        <a:graphic>
          <a:graphicData uri="http://schemas.openxmlformats.org/drawingml/2006/table">
            <a:tbl>
              <a:tblPr firstRow="1" bandRow="1">
                <a:tableStyleId>{69C7853C-536D-4A76-A0AE-DD22124D55A5}</a:tableStyleId>
              </a:tblPr>
              <a:tblGrid>
                <a:gridCol w="1358535">
                  <a:extLst>
                    <a:ext uri="{9D8B030D-6E8A-4147-A177-3AD203B41FA5}">
                      <a16:colId xmlns:a16="http://schemas.microsoft.com/office/drawing/2014/main" val="759979678"/>
                    </a:ext>
                  </a:extLst>
                </a:gridCol>
                <a:gridCol w="1702966">
                  <a:extLst>
                    <a:ext uri="{9D8B030D-6E8A-4147-A177-3AD203B41FA5}">
                      <a16:colId xmlns:a16="http://schemas.microsoft.com/office/drawing/2014/main" val="3651111611"/>
                    </a:ext>
                  </a:extLst>
                </a:gridCol>
                <a:gridCol w="1837189">
                  <a:extLst>
                    <a:ext uri="{9D8B030D-6E8A-4147-A177-3AD203B41FA5}">
                      <a16:colId xmlns:a16="http://schemas.microsoft.com/office/drawing/2014/main" val="3012070420"/>
                    </a:ext>
                  </a:extLst>
                </a:gridCol>
                <a:gridCol w="947955">
                  <a:extLst>
                    <a:ext uri="{9D8B030D-6E8A-4147-A177-3AD203B41FA5}">
                      <a16:colId xmlns:a16="http://schemas.microsoft.com/office/drawing/2014/main" val="4261847069"/>
                    </a:ext>
                  </a:extLst>
                </a:gridCol>
                <a:gridCol w="3873615">
                  <a:extLst>
                    <a:ext uri="{9D8B030D-6E8A-4147-A177-3AD203B41FA5}">
                      <a16:colId xmlns:a16="http://schemas.microsoft.com/office/drawing/2014/main" val="740592172"/>
                    </a:ext>
                  </a:extLst>
                </a:gridCol>
              </a:tblGrid>
              <a:tr h="370840">
                <a:tc>
                  <a:txBody>
                    <a:bodyPr/>
                    <a:lstStyle/>
                    <a:p>
                      <a:r>
                        <a:rPr lang="es-ES" dirty="0"/>
                        <a:t>Localización</a:t>
                      </a:r>
                    </a:p>
                  </a:txBody>
                  <a:tcPr/>
                </a:tc>
                <a:tc>
                  <a:txBody>
                    <a:bodyPr/>
                    <a:lstStyle/>
                    <a:p>
                      <a:r>
                        <a:rPr lang="es-ES" dirty="0"/>
                        <a:t>Temperaturas</a:t>
                      </a:r>
                    </a:p>
                  </a:txBody>
                  <a:tcPr/>
                </a:tc>
                <a:tc>
                  <a:txBody>
                    <a:bodyPr/>
                    <a:lstStyle/>
                    <a:p>
                      <a:r>
                        <a:rPr lang="es-ES" dirty="0"/>
                        <a:t>Precipitaciones</a:t>
                      </a:r>
                    </a:p>
                  </a:txBody>
                  <a:tcPr/>
                </a:tc>
                <a:tc>
                  <a:txBody>
                    <a:bodyPr/>
                    <a:lstStyle/>
                    <a:p>
                      <a:r>
                        <a:rPr lang="es-ES" dirty="0"/>
                        <a:t>Paisajes</a:t>
                      </a:r>
                    </a:p>
                  </a:txBody>
                  <a:tcPr/>
                </a:tc>
                <a:tc>
                  <a:txBody>
                    <a:bodyPr/>
                    <a:lstStyle/>
                    <a:p>
                      <a:r>
                        <a:rPr lang="es-ES" dirty="0"/>
                        <a:t>Forma de vida</a:t>
                      </a:r>
                    </a:p>
                  </a:txBody>
                  <a:tcPr/>
                </a:tc>
                <a:extLst>
                  <a:ext uri="{0D108BD9-81ED-4DB2-BD59-A6C34878D82A}">
                    <a16:rowId xmlns:a16="http://schemas.microsoft.com/office/drawing/2014/main" val="2203483142"/>
                  </a:ext>
                </a:extLst>
              </a:tr>
              <a:tr h="370840">
                <a:tc>
                  <a:txBody>
                    <a:bodyPr/>
                    <a:lstStyle/>
                    <a:p>
                      <a:r>
                        <a:rPr lang="es-ES" dirty="0"/>
                        <a:t>En torno al Ecuador.</a:t>
                      </a:r>
                    </a:p>
                  </a:txBody>
                  <a:tcPr/>
                </a:tc>
                <a:tc>
                  <a:txBody>
                    <a:bodyPr/>
                    <a:lstStyle/>
                    <a:p>
                      <a:r>
                        <a:rPr lang="es-ES" dirty="0"/>
                        <a:t>Temperatura media anual sobre los 25º C. La amplitud térmica es muy baja. Todo el año hace calor.</a:t>
                      </a:r>
                    </a:p>
                  </a:txBody>
                  <a:tcPr/>
                </a:tc>
                <a:tc>
                  <a:txBody>
                    <a:bodyPr/>
                    <a:lstStyle/>
                    <a:p>
                      <a:r>
                        <a:rPr lang="es-ES" dirty="0"/>
                        <a:t>Más de 2.000 mm de precipitación anual. Todos los meses llueve. </a:t>
                      </a:r>
                    </a:p>
                  </a:txBody>
                  <a:tcPr/>
                </a:tc>
                <a:tc>
                  <a:txBody>
                    <a:bodyPr/>
                    <a:lstStyle/>
                    <a:p>
                      <a:r>
                        <a:rPr lang="es-ES" dirty="0"/>
                        <a:t>Selva (bosque denso y frondoso, siempre verde)</a:t>
                      </a:r>
                    </a:p>
                  </a:txBody>
                  <a:tcPr/>
                </a:tc>
                <a:tc>
                  <a:txBody>
                    <a:bodyPr/>
                    <a:lstStyle/>
                    <a:p>
                      <a:r>
                        <a:rPr lang="es-ES" sz="1400" dirty="0"/>
                        <a:t>El calor, la humedad, la exuberante vegetación y los suelos poco fértiles limitan el asentamiento y las actividades humanas. Por eso, en el interior de las selvas hay grandes zonas prácticamente deshabitadas. Solo viven algunos grupos primitivos, dedicados a la caza y la recolección.</a:t>
                      </a:r>
                    </a:p>
                    <a:p>
                      <a:r>
                        <a:rPr lang="es-ES" sz="1400" dirty="0"/>
                        <a:t>La población se concentra en la costa, mesetas y montañas, donde el clima es más fresco y la vegetación menos densa. La mayoría se dedican a la agricultura; en algunas áreas, en plantaciones extranjeras. </a:t>
                      </a:r>
                    </a:p>
                  </a:txBody>
                  <a:tcPr/>
                </a:tc>
                <a:extLst>
                  <a:ext uri="{0D108BD9-81ED-4DB2-BD59-A6C34878D82A}">
                    <a16:rowId xmlns:a16="http://schemas.microsoft.com/office/drawing/2014/main" val="3696266755"/>
                  </a:ext>
                </a:extLst>
              </a:tr>
            </a:tbl>
          </a:graphicData>
        </a:graphic>
      </p:graphicFrame>
    </p:spTree>
    <p:extLst>
      <p:ext uri="{BB962C8B-B14F-4D97-AF65-F5344CB8AC3E}">
        <p14:creationId xmlns:p14="http://schemas.microsoft.com/office/powerpoint/2010/main" val="222805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73E21A-E0BB-47E2-B73B-7B170203F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BB7142C-E1E1-4833-A55B-15756FB0EDD0}"/>
              </a:ext>
            </a:extLst>
          </p:cNvPr>
          <p:cNvSpPr>
            <a:spLocks noGrp="1"/>
          </p:cNvSpPr>
          <p:nvPr>
            <p:ph type="title"/>
          </p:nvPr>
        </p:nvSpPr>
        <p:spPr>
          <a:xfrm>
            <a:off x="139959" y="585216"/>
            <a:ext cx="5328587" cy="4415992"/>
          </a:xfrm>
        </p:spPr>
        <p:txBody>
          <a:bodyPr>
            <a:normAutofit/>
          </a:bodyPr>
          <a:lstStyle/>
          <a:p>
            <a:r>
              <a:rPr lang="es-ES" dirty="0">
                <a:solidFill>
                  <a:srgbClr val="FFFFFF"/>
                </a:solidFill>
              </a:rPr>
              <a:t>Zona cálida</a:t>
            </a:r>
            <a:br>
              <a:rPr lang="es-ES" dirty="0">
                <a:solidFill>
                  <a:srgbClr val="FFFFFF"/>
                </a:solidFill>
              </a:rPr>
            </a:br>
            <a:r>
              <a:rPr lang="es-ES" dirty="0">
                <a:solidFill>
                  <a:srgbClr val="FFFFFF"/>
                </a:solidFill>
              </a:rPr>
              <a:t>Clima ecuatorial</a:t>
            </a:r>
            <a:br>
              <a:rPr lang="es-ES" dirty="0">
                <a:solidFill>
                  <a:srgbClr val="FFFFFF"/>
                </a:solidFill>
              </a:rPr>
            </a:br>
            <a:r>
              <a:rPr lang="es-ES" dirty="0">
                <a:solidFill>
                  <a:srgbClr val="FFFFFF"/>
                </a:solidFill>
              </a:rPr>
              <a:t>Paisaje. Selva</a:t>
            </a:r>
          </a:p>
        </p:txBody>
      </p:sp>
      <p:cxnSp>
        <p:nvCxnSpPr>
          <p:cNvPr id="13" name="Straight Connector 12">
            <a:extLst>
              <a:ext uri="{FF2B5EF4-FFF2-40B4-BE49-F238E27FC236}">
                <a16:creationId xmlns:a16="http://schemas.microsoft.com/office/drawing/2014/main" id="{B7487363-5661-4FE4-AE64-1549B5C9A5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Marcador de contenido 3">
            <a:extLst>
              <a:ext uri="{FF2B5EF4-FFF2-40B4-BE49-F238E27FC236}">
                <a16:creationId xmlns:a16="http://schemas.microsoft.com/office/drawing/2014/main" id="{2F3AA5C4-D9BD-4388-B250-BF5808DF67A9}"/>
              </a:ext>
            </a:extLst>
          </p:cNvPr>
          <p:cNvPicPr>
            <a:picLocks noChangeAspect="1"/>
          </p:cNvPicPr>
          <p:nvPr/>
        </p:nvPicPr>
        <p:blipFill>
          <a:blip r:embed="rId2"/>
          <a:stretch>
            <a:fillRect/>
          </a:stretch>
        </p:blipFill>
        <p:spPr>
          <a:xfrm>
            <a:off x="5468546" y="699796"/>
            <a:ext cx="6723454" cy="5019869"/>
          </a:xfrm>
          <a:prstGeom prst="rect">
            <a:avLst/>
          </a:prstGeom>
        </p:spPr>
      </p:pic>
    </p:spTree>
    <p:extLst>
      <p:ext uri="{BB962C8B-B14F-4D97-AF65-F5344CB8AC3E}">
        <p14:creationId xmlns:p14="http://schemas.microsoft.com/office/powerpoint/2010/main" val="1656101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752CC1-1EC1-4C2B-A86E-47AA4733D640}"/>
              </a:ext>
            </a:extLst>
          </p:cNvPr>
          <p:cNvSpPr>
            <a:spLocks noGrp="1"/>
          </p:cNvSpPr>
          <p:nvPr>
            <p:ph type="title"/>
          </p:nvPr>
        </p:nvSpPr>
        <p:spPr>
          <a:xfrm>
            <a:off x="1024127" y="216101"/>
            <a:ext cx="9720072" cy="882857"/>
          </a:xfrm>
        </p:spPr>
        <p:txBody>
          <a:bodyPr/>
          <a:lstStyle/>
          <a:p>
            <a:pPr algn="ctr"/>
            <a:r>
              <a:rPr lang="es-ES" dirty="0"/>
              <a:t>Clima Tropical</a:t>
            </a:r>
          </a:p>
        </p:txBody>
      </p:sp>
      <p:graphicFrame>
        <p:nvGraphicFramePr>
          <p:cNvPr id="4" name="Tabla 4">
            <a:extLst>
              <a:ext uri="{FF2B5EF4-FFF2-40B4-BE49-F238E27FC236}">
                <a16:creationId xmlns:a16="http://schemas.microsoft.com/office/drawing/2014/main" id="{C863ABB5-D376-44A5-A3A7-4DF9FD592F50}"/>
              </a:ext>
            </a:extLst>
          </p:cNvPr>
          <p:cNvGraphicFramePr>
            <a:graphicFrameLocks noGrp="1"/>
          </p:cNvGraphicFramePr>
          <p:nvPr>
            <p:ph idx="1"/>
            <p:extLst>
              <p:ext uri="{D42A27DB-BD31-4B8C-83A1-F6EECF244321}">
                <p14:modId xmlns:p14="http://schemas.microsoft.com/office/powerpoint/2010/main" val="3076847108"/>
              </p:ext>
            </p:extLst>
          </p:nvPr>
        </p:nvGraphicFramePr>
        <p:xfrm>
          <a:off x="1116217" y="1098958"/>
          <a:ext cx="9720260" cy="3657600"/>
        </p:xfrm>
        <a:graphic>
          <a:graphicData uri="http://schemas.openxmlformats.org/drawingml/2006/table">
            <a:tbl>
              <a:tblPr firstRow="1" bandRow="1">
                <a:tableStyleId>{5C22544A-7EE6-4342-B048-85BDC9FD1C3A}</a:tableStyleId>
              </a:tblPr>
              <a:tblGrid>
                <a:gridCol w="1383702">
                  <a:extLst>
                    <a:ext uri="{9D8B030D-6E8A-4147-A177-3AD203B41FA5}">
                      <a16:colId xmlns:a16="http://schemas.microsoft.com/office/drawing/2014/main" val="2158738493"/>
                    </a:ext>
                  </a:extLst>
                </a:gridCol>
                <a:gridCol w="1510019">
                  <a:extLst>
                    <a:ext uri="{9D8B030D-6E8A-4147-A177-3AD203B41FA5}">
                      <a16:colId xmlns:a16="http://schemas.microsoft.com/office/drawing/2014/main" val="172814597"/>
                    </a:ext>
                  </a:extLst>
                </a:gridCol>
                <a:gridCol w="1585519">
                  <a:extLst>
                    <a:ext uri="{9D8B030D-6E8A-4147-A177-3AD203B41FA5}">
                      <a16:colId xmlns:a16="http://schemas.microsoft.com/office/drawing/2014/main" val="1909118496"/>
                    </a:ext>
                  </a:extLst>
                </a:gridCol>
                <a:gridCol w="1031846">
                  <a:extLst>
                    <a:ext uri="{9D8B030D-6E8A-4147-A177-3AD203B41FA5}">
                      <a16:colId xmlns:a16="http://schemas.microsoft.com/office/drawing/2014/main" val="87735023"/>
                    </a:ext>
                  </a:extLst>
                </a:gridCol>
                <a:gridCol w="4209174">
                  <a:extLst>
                    <a:ext uri="{9D8B030D-6E8A-4147-A177-3AD203B41FA5}">
                      <a16:colId xmlns:a16="http://schemas.microsoft.com/office/drawing/2014/main" val="164816258"/>
                    </a:ext>
                  </a:extLst>
                </a:gridCol>
              </a:tblGrid>
              <a:tr h="370840">
                <a:tc>
                  <a:txBody>
                    <a:bodyPr/>
                    <a:lstStyle/>
                    <a:p>
                      <a:r>
                        <a:rPr lang="es-ES" dirty="0"/>
                        <a:t>Localización</a:t>
                      </a:r>
                    </a:p>
                  </a:txBody>
                  <a:tcPr>
                    <a:solidFill>
                      <a:srgbClr val="FFCCCC"/>
                    </a:solidFill>
                  </a:tcPr>
                </a:tc>
                <a:tc>
                  <a:txBody>
                    <a:bodyPr/>
                    <a:lstStyle/>
                    <a:p>
                      <a:r>
                        <a:rPr lang="es-ES" dirty="0"/>
                        <a:t>Temperaturas</a:t>
                      </a:r>
                    </a:p>
                  </a:txBody>
                  <a:tcPr>
                    <a:solidFill>
                      <a:srgbClr val="FFCCCC"/>
                    </a:solidFill>
                  </a:tcPr>
                </a:tc>
                <a:tc>
                  <a:txBody>
                    <a:bodyPr/>
                    <a:lstStyle/>
                    <a:p>
                      <a:r>
                        <a:rPr lang="es-ES" dirty="0"/>
                        <a:t>Precipitaciones</a:t>
                      </a:r>
                    </a:p>
                  </a:txBody>
                  <a:tcPr>
                    <a:solidFill>
                      <a:srgbClr val="FFCCCC"/>
                    </a:solidFill>
                  </a:tcPr>
                </a:tc>
                <a:tc>
                  <a:txBody>
                    <a:bodyPr/>
                    <a:lstStyle/>
                    <a:p>
                      <a:r>
                        <a:rPr lang="es-ES" dirty="0"/>
                        <a:t>Paisaje</a:t>
                      </a:r>
                    </a:p>
                  </a:txBody>
                  <a:tcPr>
                    <a:solidFill>
                      <a:srgbClr val="FFCCCC"/>
                    </a:solidFill>
                  </a:tcPr>
                </a:tc>
                <a:tc>
                  <a:txBody>
                    <a:bodyPr/>
                    <a:lstStyle/>
                    <a:p>
                      <a:r>
                        <a:rPr lang="es-ES" dirty="0"/>
                        <a:t>Forma de vida</a:t>
                      </a:r>
                    </a:p>
                  </a:txBody>
                  <a:tcPr>
                    <a:solidFill>
                      <a:srgbClr val="FFCCCC"/>
                    </a:solidFill>
                  </a:tcPr>
                </a:tc>
                <a:extLst>
                  <a:ext uri="{0D108BD9-81ED-4DB2-BD59-A6C34878D82A}">
                    <a16:rowId xmlns:a16="http://schemas.microsoft.com/office/drawing/2014/main" val="3339773518"/>
                  </a:ext>
                </a:extLst>
              </a:tr>
              <a:tr h="370840">
                <a:tc>
                  <a:txBody>
                    <a:bodyPr/>
                    <a:lstStyle/>
                    <a:p>
                      <a:r>
                        <a:rPr lang="es-ES" dirty="0"/>
                        <a:t>Entre los 10º y los 30º de latitud en ambos hemisferios. Comparte latitudes con el clima desértico</a:t>
                      </a:r>
                    </a:p>
                  </a:txBody>
                  <a:tcPr>
                    <a:solidFill>
                      <a:srgbClr val="FFCCCC"/>
                    </a:solidFill>
                  </a:tcPr>
                </a:tc>
                <a:tc>
                  <a:txBody>
                    <a:bodyPr/>
                    <a:lstStyle/>
                    <a:p>
                      <a:r>
                        <a:rPr lang="es-ES" sz="1600" dirty="0"/>
                        <a:t>La temperatura media anual supera los 20º C. La amplitud térmica oscila entre los 3 y los 10º C y aumenta según nos alejamos del ecuador.</a:t>
                      </a:r>
                    </a:p>
                  </a:txBody>
                  <a:tcPr>
                    <a:solidFill>
                      <a:srgbClr val="FFCCCC"/>
                    </a:solidFill>
                  </a:tcPr>
                </a:tc>
                <a:tc>
                  <a:txBody>
                    <a:bodyPr/>
                    <a:lstStyle/>
                    <a:p>
                      <a:r>
                        <a:rPr lang="es-ES" sz="1600" dirty="0"/>
                        <a:t>Varían en función de la localización. Pueden ir desde los 2.000 mm (sureste asiático) a menos de 400 mm (cerca de los desiertos). Se alterna una estación seca con otra húmeda.</a:t>
                      </a:r>
                    </a:p>
                  </a:txBody>
                  <a:tcPr>
                    <a:solidFill>
                      <a:srgbClr val="FFCCCC"/>
                    </a:solidFill>
                  </a:tcPr>
                </a:tc>
                <a:tc>
                  <a:txBody>
                    <a:bodyPr/>
                    <a:lstStyle/>
                    <a:p>
                      <a:r>
                        <a:rPr lang="es-ES" sz="1600" dirty="0"/>
                        <a:t>Bosque tropical y sabana (pradera de hierbas altas, con algunos árboles y arbustos dispersos)</a:t>
                      </a:r>
                    </a:p>
                  </a:txBody>
                  <a:tcPr>
                    <a:solidFill>
                      <a:srgbClr val="FFCCCC"/>
                    </a:solidFill>
                  </a:tcPr>
                </a:tc>
                <a:tc>
                  <a:txBody>
                    <a:bodyPr/>
                    <a:lstStyle/>
                    <a:p>
                      <a:r>
                        <a:rPr lang="es-ES" sz="1400" dirty="0"/>
                        <a:t>La sabana.</a:t>
                      </a:r>
                    </a:p>
                    <a:p>
                      <a:r>
                        <a:rPr lang="es-ES" sz="1400" dirty="0"/>
                        <a:t>La mayoría de la población vive en el campo. Algunas tribus son nómadas, dedicadas al pastoreo. Se desplazan con sus rebaños siguiendo las lluvias estacionales. </a:t>
                      </a:r>
                    </a:p>
                    <a:p>
                      <a:r>
                        <a:rPr lang="es-ES" sz="1400" dirty="0"/>
                        <a:t>Otras tribus son sedentarias. Viven en poblados y practican la agricultura, de la que obtienen alimento para su familia.</a:t>
                      </a:r>
                    </a:p>
                    <a:p>
                      <a:r>
                        <a:rPr lang="es-ES" sz="1400" dirty="0"/>
                        <a:t>El incremento de la población hace necesario aumentar la superficie cultivada, lo que está provocando la desertificación de la sabana. </a:t>
                      </a:r>
                    </a:p>
                  </a:txBody>
                  <a:tcPr>
                    <a:solidFill>
                      <a:srgbClr val="FFCCCC"/>
                    </a:solidFill>
                  </a:tcPr>
                </a:tc>
                <a:extLst>
                  <a:ext uri="{0D108BD9-81ED-4DB2-BD59-A6C34878D82A}">
                    <a16:rowId xmlns:a16="http://schemas.microsoft.com/office/drawing/2014/main" val="996373300"/>
                  </a:ext>
                </a:extLst>
              </a:tr>
            </a:tbl>
          </a:graphicData>
        </a:graphic>
      </p:graphicFrame>
    </p:spTree>
    <p:extLst>
      <p:ext uri="{BB962C8B-B14F-4D97-AF65-F5344CB8AC3E}">
        <p14:creationId xmlns:p14="http://schemas.microsoft.com/office/powerpoint/2010/main" val="68764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47B9B-86DA-44D8-A47F-C1EEAD234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2D592B85-3A67-4F07-9315-79065B1D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E446995-A354-4D26-890E-44EFDA534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C6697E-A1CB-4B45-93E6-A6425AFD5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A9BAEFF-6A5B-4ACA-928C-8ECD0527CD61}"/>
              </a:ext>
            </a:extLst>
          </p:cNvPr>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spc="200">
                <a:solidFill>
                  <a:srgbClr val="FFFFFF"/>
                </a:solidFill>
              </a:rPr>
              <a:t>Bosque tropical</a:t>
            </a:r>
          </a:p>
        </p:txBody>
      </p:sp>
      <p:cxnSp>
        <p:nvCxnSpPr>
          <p:cNvPr id="17" name="Straight Connector 16">
            <a:extLst>
              <a:ext uri="{FF2B5EF4-FFF2-40B4-BE49-F238E27FC236}">
                <a16:creationId xmlns:a16="http://schemas.microsoft.com/office/drawing/2014/main" id="{5600556F-1AA2-4751-A6E2-82164CC43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Marcador de contenido 3" descr="Un río en medio de un bosque&#10;&#10;Descripción generada automáticamente">
            <a:extLst>
              <a:ext uri="{FF2B5EF4-FFF2-40B4-BE49-F238E27FC236}">
                <a16:creationId xmlns:a16="http://schemas.microsoft.com/office/drawing/2014/main" id="{C02A2914-6DC2-4E5B-B03A-0530EB126057}"/>
              </a:ext>
            </a:extLst>
          </p:cNvPr>
          <p:cNvPicPr>
            <a:picLocks noChangeAspect="1"/>
          </p:cNvPicPr>
          <p:nvPr/>
        </p:nvPicPr>
        <p:blipFill>
          <a:blip r:embed="rId3"/>
          <a:stretch>
            <a:fillRect/>
          </a:stretch>
        </p:blipFill>
        <p:spPr>
          <a:xfrm>
            <a:off x="6096000" y="1382187"/>
            <a:ext cx="5459470" cy="4094602"/>
          </a:xfrm>
          <a:prstGeom prst="rect">
            <a:avLst/>
          </a:prstGeom>
        </p:spPr>
      </p:pic>
    </p:spTree>
    <p:extLst>
      <p:ext uri="{BB962C8B-B14F-4D97-AF65-F5344CB8AC3E}">
        <p14:creationId xmlns:p14="http://schemas.microsoft.com/office/powerpoint/2010/main" val="4055477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73E21A-E0BB-47E2-B73B-7B170203F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7487363-5661-4FE4-AE64-1549B5C9A5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D37B032-9F3F-48F5-A915-5FA55C5C1ABB}"/>
              </a:ext>
            </a:extLst>
          </p:cNvPr>
          <p:cNvSpPr>
            <a:spLocks noGrp="1"/>
          </p:cNvSpPr>
          <p:nvPr>
            <p:ph idx="1"/>
          </p:nvPr>
        </p:nvSpPr>
        <p:spPr>
          <a:xfrm>
            <a:off x="1024129" y="2286000"/>
            <a:ext cx="3791711" cy="3931920"/>
          </a:xfrm>
        </p:spPr>
        <p:txBody>
          <a:bodyPr>
            <a:normAutofit/>
          </a:bodyPr>
          <a:lstStyle/>
          <a:p>
            <a:r>
              <a:rPr lang="en-US" sz="3600" dirty="0" err="1">
                <a:solidFill>
                  <a:srgbClr val="FFFFFF"/>
                </a:solidFill>
              </a:rPr>
              <a:t>Sabana</a:t>
            </a:r>
            <a:endParaRPr lang="en-US" sz="3600" dirty="0">
              <a:solidFill>
                <a:srgbClr val="FFFFFF"/>
              </a:solidFill>
            </a:endParaRPr>
          </a:p>
        </p:txBody>
      </p:sp>
      <p:pic>
        <p:nvPicPr>
          <p:cNvPr id="4" name="Marcador de contenido 3">
            <a:extLst>
              <a:ext uri="{FF2B5EF4-FFF2-40B4-BE49-F238E27FC236}">
                <a16:creationId xmlns:a16="http://schemas.microsoft.com/office/drawing/2014/main" id="{F6BFCA61-2FAC-49CD-9716-374E8289D409}"/>
              </a:ext>
            </a:extLst>
          </p:cNvPr>
          <p:cNvPicPr>
            <a:picLocks noChangeAspect="1"/>
          </p:cNvPicPr>
          <p:nvPr/>
        </p:nvPicPr>
        <p:blipFill>
          <a:blip r:embed="rId2"/>
          <a:stretch>
            <a:fillRect/>
          </a:stretch>
        </p:blipFill>
        <p:spPr>
          <a:xfrm>
            <a:off x="6096000" y="1724025"/>
            <a:ext cx="5455921" cy="3409950"/>
          </a:xfrm>
          <a:prstGeom prst="rect">
            <a:avLst/>
          </a:prstGeom>
        </p:spPr>
      </p:pic>
    </p:spTree>
    <p:extLst>
      <p:ext uri="{BB962C8B-B14F-4D97-AF65-F5344CB8AC3E}">
        <p14:creationId xmlns:p14="http://schemas.microsoft.com/office/powerpoint/2010/main" val="25687846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docProps/app.xml><?xml version="1.0" encoding="utf-8"?>
<Properties xmlns="http://schemas.openxmlformats.org/officeDocument/2006/extended-properties" xmlns:vt="http://schemas.openxmlformats.org/officeDocument/2006/docPropsVTypes">
  <TotalTime>39</TotalTime>
  <Words>1627</Words>
  <Application>Microsoft Office PowerPoint</Application>
  <PresentationFormat>Panorámica</PresentationFormat>
  <Paragraphs>140</Paragraphs>
  <Slides>27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Tw Cen MT</vt:lpstr>
      <vt:lpstr>Tw Cen MT Condensed</vt:lpstr>
      <vt:lpstr>Wingdings</vt:lpstr>
      <vt:lpstr>Wingdings 3</vt:lpstr>
      <vt:lpstr>Integral</vt:lpstr>
      <vt:lpstr>Los climas</vt:lpstr>
      <vt:lpstr>Presentación de PowerPoint</vt:lpstr>
      <vt:lpstr>Presentación de PowerPoint</vt:lpstr>
      <vt:lpstr>Zona cálida</vt:lpstr>
      <vt:lpstr>Clima ecuatorial</vt:lpstr>
      <vt:lpstr>Zona cálida Clima ecuatorial Paisaje. Selva</vt:lpstr>
      <vt:lpstr>Clima Tropical</vt:lpstr>
      <vt:lpstr>Bosque tropical</vt:lpstr>
      <vt:lpstr>Presentación de PowerPoint</vt:lpstr>
      <vt:lpstr>Clima desértico</vt:lpstr>
      <vt:lpstr>Presentación de PowerPoint</vt:lpstr>
      <vt:lpstr>Análisis de un paisaje</vt:lpstr>
      <vt:lpstr>Zona templada</vt:lpstr>
      <vt:lpstr>Presentación de PowerPoint</vt:lpstr>
      <vt:lpstr>Clima mediterráneo</vt:lpstr>
      <vt:lpstr>Clima mediterráneo</vt:lpstr>
      <vt:lpstr>Clima mediterráneo</vt:lpstr>
      <vt:lpstr>Clima oceánico o atlántico</vt:lpstr>
      <vt:lpstr>Paisaje oceánico</vt:lpstr>
      <vt:lpstr>Clima continental</vt:lpstr>
      <vt:lpstr>Clima continental </vt:lpstr>
      <vt:lpstr>Análisis nivel avanzado.</vt:lpstr>
      <vt:lpstr>Zona fría</vt:lpstr>
      <vt:lpstr>Clima polar</vt:lpstr>
      <vt:lpstr>Clima polar</vt:lpstr>
      <vt:lpstr>Clima de montaña</vt:lpstr>
      <vt:lpstr>Clima de alta montaña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climas</dc:title>
  <dc:creator>Soraya Gahete Muñoz</dc:creator>
  <cp:lastModifiedBy>Soraya Gahete Muñoz</cp:lastModifiedBy>
  <cp:revision>4</cp:revision>
  <dcterms:created xsi:type="dcterms:W3CDTF">2020-05-15T08:10:49Z</dcterms:created>
  <dcterms:modified xsi:type="dcterms:W3CDTF">2020-05-15T08:50:34Z</dcterms:modified>
</cp:coreProperties>
</file>